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5" r:id="rId5"/>
    <p:sldMasterId id="2147483706" r:id="rId6"/>
  </p:sldMasterIdLst>
  <p:notesMasterIdLst>
    <p:notesMasterId r:id="rId24"/>
  </p:notesMasterIdLst>
  <p:sldIdLst>
    <p:sldId id="257" r:id="rId7"/>
    <p:sldId id="262" r:id="rId8"/>
    <p:sldId id="269" r:id="rId9"/>
    <p:sldId id="261" r:id="rId10"/>
    <p:sldId id="1833" r:id="rId11"/>
    <p:sldId id="1837" r:id="rId12"/>
    <p:sldId id="268" r:id="rId13"/>
    <p:sldId id="266" r:id="rId14"/>
    <p:sldId id="264" r:id="rId15"/>
    <p:sldId id="278" r:id="rId16"/>
    <p:sldId id="285" r:id="rId17"/>
    <p:sldId id="267" r:id="rId18"/>
    <p:sldId id="1832" r:id="rId19"/>
    <p:sldId id="1836" r:id="rId20"/>
    <p:sldId id="1838" r:id="rId21"/>
    <p:sldId id="1834" r:id="rId22"/>
    <p:sldId id="183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D10DF9-B7FD-DDD3-A85D-78C71CFB92A5}" v="186" dt="2023-12-12T19:44:51.191"/>
    <p1510:client id="{7CA4ECE3-1E04-42EE-9714-7959A7407F6A}" v="3" dt="2023-12-12T17:47:35.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404CD-9D0C-4C51-A424-18F4EC7F7123}" type="datetimeFigureOut">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29C01-1C3E-47FA-BFF8-49633ACDC042}" type="slidenum">
              <a:t>‹#›</a:t>
            </a:fld>
            <a:endParaRPr lang="en-US"/>
          </a:p>
        </p:txBody>
      </p:sp>
    </p:spTree>
    <p:extLst>
      <p:ext uri="{BB962C8B-B14F-4D97-AF65-F5344CB8AC3E}">
        <p14:creationId xmlns:p14="http://schemas.microsoft.com/office/powerpoint/2010/main" val="2099958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229C01-1C3E-47FA-BFF8-49633ACDC042}" type="slidenum">
              <a:rPr lang="en-US" smtClean="0"/>
              <a:t>7</a:t>
            </a:fld>
            <a:endParaRPr lang="en-US"/>
          </a:p>
        </p:txBody>
      </p:sp>
    </p:spTree>
    <p:extLst>
      <p:ext uri="{BB962C8B-B14F-4D97-AF65-F5344CB8AC3E}">
        <p14:creationId xmlns:p14="http://schemas.microsoft.com/office/powerpoint/2010/main" val="322540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8229C01-1C3E-47FA-BFF8-49633ACDC042}" type="slidenum">
              <a:t>8</a:t>
            </a:fld>
            <a:endParaRPr lang="en-US"/>
          </a:p>
        </p:txBody>
      </p:sp>
    </p:spTree>
    <p:extLst>
      <p:ext uri="{BB962C8B-B14F-4D97-AF65-F5344CB8AC3E}">
        <p14:creationId xmlns:p14="http://schemas.microsoft.com/office/powerpoint/2010/main" val="339110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8229C01-1C3E-47FA-BFF8-49633ACDC042}" type="slidenum">
              <a:t>9</a:t>
            </a:fld>
            <a:endParaRPr lang="en-US"/>
          </a:p>
        </p:txBody>
      </p:sp>
    </p:spTree>
    <p:extLst>
      <p:ext uri="{BB962C8B-B14F-4D97-AF65-F5344CB8AC3E}">
        <p14:creationId xmlns:p14="http://schemas.microsoft.com/office/powerpoint/2010/main" val="3256307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8229C01-1C3E-47FA-BFF8-49633ACDC042}" type="slidenum">
              <a:t>10</a:t>
            </a:fld>
            <a:endParaRPr lang="en-US"/>
          </a:p>
        </p:txBody>
      </p:sp>
    </p:spTree>
    <p:extLst>
      <p:ext uri="{BB962C8B-B14F-4D97-AF65-F5344CB8AC3E}">
        <p14:creationId xmlns:p14="http://schemas.microsoft.com/office/powerpoint/2010/main" val="3225829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229C01-1C3E-47FA-BFF8-49633ACDC042}" type="slidenum">
              <a:rPr lang="en-US" smtClean="0"/>
              <a:t>11</a:t>
            </a:fld>
            <a:endParaRPr lang="en-US"/>
          </a:p>
        </p:txBody>
      </p:sp>
    </p:spTree>
    <p:extLst>
      <p:ext uri="{BB962C8B-B14F-4D97-AF65-F5344CB8AC3E}">
        <p14:creationId xmlns:p14="http://schemas.microsoft.com/office/powerpoint/2010/main" val="4231170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8229C01-1C3E-47FA-BFF8-49633ACDC042}" type="slidenum">
              <a:rPr lang="en-US"/>
              <a:t>12</a:t>
            </a:fld>
            <a:endParaRPr lang="en-US"/>
          </a:p>
        </p:txBody>
      </p:sp>
    </p:spTree>
    <p:extLst>
      <p:ext uri="{BB962C8B-B14F-4D97-AF65-F5344CB8AC3E}">
        <p14:creationId xmlns:p14="http://schemas.microsoft.com/office/powerpoint/2010/main" val="2570747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229C01-1C3E-47FA-BFF8-49633ACDC042}" type="slidenum">
              <a:rPr lang="en-US" smtClean="0"/>
              <a:t>13</a:t>
            </a:fld>
            <a:endParaRPr lang="en-US"/>
          </a:p>
        </p:txBody>
      </p:sp>
    </p:spTree>
    <p:extLst>
      <p:ext uri="{BB962C8B-B14F-4D97-AF65-F5344CB8AC3E}">
        <p14:creationId xmlns:p14="http://schemas.microsoft.com/office/powerpoint/2010/main" val="3980455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57F3-D575-33D7-A687-A9BA63D10002}"/>
              </a:ext>
            </a:extLst>
          </p:cNvPr>
          <p:cNvSpPr>
            <a:spLocks noGrp="1"/>
          </p:cNvSpPr>
          <p:nvPr>
            <p:ph type="title"/>
          </p:nvPr>
        </p:nvSpPr>
        <p:spPr>
          <a:xfrm>
            <a:off x="463138" y="365125"/>
            <a:ext cx="10890662" cy="72740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F5D61B-498C-302C-C1E5-BF7E35F508BB}"/>
              </a:ext>
            </a:extLst>
          </p:cNvPr>
          <p:cNvSpPr>
            <a:spLocks noGrp="1"/>
          </p:cNvSpPr>
          <p:nvPr>
            <p:ph idx="1"/>
          </p:nvPr>
        </p:nvSpPr>
        <p:spPr>
          <a:xfrm>
            <a:off x="463138" y="1493281"/>
            <a:ext cx="10890662" cy="43612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A54F59EE-02F8-6E93-3074-48F4427437C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4" name="Rectangle 3">
            <a:extLst>
              <a:ext uri="{FF2B5EF4-FFF2-40B4-BE49-F238E27FC236}">
                <a16:creationId xmlns:a16="http://schemas.microsoft.com/office/drawing/2014/main" id="{33F9F4A5-9C9A-7B75-A426-AE3FB292F478}"/>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A015A5E-C879-D436-0B98-9277581255DF}"/>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728083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2DB5-0745-ECF5-4665-F11D9EBEC312}"/>
              </a:ext>
            </a:extLst>
          </p:cNvPr>
          <p:cNvSpPr>
            <a:spLocks noGrp="1"/>
          </p:cNvSpPr>
          <p:nvPr>
            <p:ph type="title"/>
          </p:nvPr>
        </p:nvSpPr>
        <p:spPr>
          <a:xfrm>
            <a:off x="463138" y="365126"/>
            <a:ext cx="7754587" cy="739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FA059-DEB9-5121-9F0B-2431BC422B48}"/>
              </a:ext>
            </a:extLst>
          </p:cNvPr>
          <p:cNvSpPr>
            <a:spLocks noGrp="1"/>
          </p:cNvSpPr>
          <p:nvPr>
            <p:ph type="body" idx="1"/>
          </p:nvPr>
        </p:nvSpPr>
        <p:spPr>
          <a:xfrm>
            <a:off x="661658" y="131499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770DA6-FFEF-B9AB-A44C-B4AFE3A826FF}"/>
              </a:ext>
            </a:extLst>
          </p:cNvPr>
          <p:cNvSpPr>
            <a:spLocks noGrp="1"/>
          </p:cNvSpPr>
          <p:nvPr>
            <p:ph sz="half" idx="2"/>
          </p:nvPr>
        </p:nvSpPr>
        <p:spPr>
          <a:xfrm>
            <a:off x="661658" y="2138908"/>
            <a:ext cx="5157787" cy="384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9EBF7E-32F9-AA8C-8618-1BEF3535ACD4}"/>
              </a:ext>
            </a:extLst>
          </p:cNvPr>
          <p:cNvSpPr>
            <a:spLocks noGrp="1"/>
          </p:cNvSpPr>
          <p:nvPr>
            <p:ph type="body" sz="quarter" idx="3"/>
          </p:nvPr>
        </p:nvSpPr>
        <p:spPr>
          <a:xfrm>
            <a:off x="6372557" y="131499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947B-B850-15C0-F7A0-DBBB8D1ECD29}"/>
              </a:ext>
            </a:extLst>
          </p:cNvPr>
          <p:cNvSpPr>
            <a:spLocks noGrp="1"/>
          </p:cNvSpPr>
          <p:nvPr>
            <p:ph sz="quarter" idx="4"/>
          </p:nvPr>
        </p:nvSpPr>
        <p:spPr>
          <a:xfrm>
            <a:off x="6372557" y="2138909"/>
            <a:ext cx="5183188" cy="3845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A78EEAF4-37F2-CC24-200C-7DBB05F35C3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7" name="Rectangle 6">
            <a:extLst>
              <a:ext uri="{FF2B5EF4-FFF2-40B4-BE49-F238E27FC236}">
                <a16:creationId xmlns:a16="http://schemas.microsoft.com/office/drawing/2014/main" id="{11E5E3EF-A9A0-1C7E-9920-0E1683D1C15D}"/>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BA51CFE-ED6B-3473-9A50-3AB371986B0A}"/>
              </a:ext>
            </a:extLst>
          </p:cNvPr>
          <p:cNvSpPr>
            <a:spLocks noGrp="1"/>
          </p:cNvSpPr>
          <p:nvPr>
            <p:ph type="sldNum" sz="quarter" idx="10"/>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1154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DBB58A3-8A88-B4AC-0F84-02547D6FDA3F}"/>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Rectangle 1">
            <a:extLst>
              <a:ext uri="{FF2B5EF4-FFF2-40B4-BE49-F238E27FC236}">
                <a16:creationId xmlns:a16="http://schemas.microsoft.com/office/drawing/2014/main" id="{BECA45DD-713E-66FA-A4CD-D00549E48965}"/>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6B7F4DDE-02C0-E4F3-9969-8076F26C8BD8}"/>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4011394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2DB5-0745-ECF5-4665-F11D9EBEC312}"/>
              </a:ext>
            </a:extLst>
          </p:cNvPr>
          <p:cNvSpPr>
            <a:spLocks noGrp="1"/>
          </p:cNvSpPr>
          <p:nvPr>
            <p:ph type="title"/>
          </p:nvPr>
        </p:nvSpPr>
        <p:spPr>
          <a:xfrm>
            <a:off x="463138" y="365126"/>
            <a:ext cx="7754587" cy="739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FA059-DEB9-5121-9F0B-2431BC422B48}"/>
              </a:ext>
            </a:extLst>
          </p:cNvPr>
          <p:cNvSpPr>
            <a:spLocks noGrp="1"/>
          </p:cNvSpPr>
          <p:nvPr>
            <p:ph type="body" idx="1"/>
          </p:nvPr>
        </p:nvSpPr>
        <p:spPr>
          <a:xfrm>
            <a:off x="661658" y="1314997"/>
            <a:ext cx="75560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Footer Placeholder 4">
            <a:extLst>
              <a:ext uri="{FF2B5EF4-FFF2-40B4-BE49-F238E27FC236}">
                <a16:creationId xmlns:a16="http://schemas.microsoft.com/office/drawing/2014/main" id="{A78EEAF4-37F2-CC24-200C-7DBB05F35C3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4" name="Rectangle 3">
            <a:extLst>
              <a:ext uri="{FF2B5EF4-FFF2-40B4-BE49-F238E27FC236}">
                <a16:creationId xmlns:a16="http://schemas.microsoft.com/office/drawing/2014/main" id="{252B54FD-E66D-3FAE-E5D2-6EBB20D61B89}"/>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35A2496-B7A0-C6EC-EB95-68EC72459D21}"/>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714011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57F3-D575-33D7-A687-A9BA63D10002}"/>
              </a:ext>
            </a:extLst>
          </p:cNvPr>
          <p:cNvSpPr>
            <a:spLocks noGrp="1"/>
          </p:cNvSpPr>
          <p:nvPr>
            <p:ph type="title"/>
          </p:nvPr>
        </p:nvSpPr>
        <p:spPr>
          <a:xfrm>
            <a:off x="463138" y="365125"/>
            <a:ext cx="10890662" cy="72740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F5D61B-498C-302C-C1E5-BF7E35F508BB}"/>
              </a:ext>
            </a:extLst>
          </p:cNvPr>
          <p:cNvSpPr>
            <a:spLocks noGrp="1"/>
          </p:cNvSpPr>
          <p:nvPr>
            <p:ph idx="1"/>
          </p:nvPr>
        </p:nvSpPr>
        <p:spPr>
          <a:xfrm>
            <a:off x="463138" y="1493281"/>
            <a:ext cx="10890662" cy="43612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A54F59EE-02F8-6E93-3074-48F4427437C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4" name="Rectangle 3">
            <a:extLst>
              <a:ext uri="{FF2B5EF4-FFF2-40B4-BE49-F238E27FC236}">
                <a16:creationId xmlns:a16="http://schemas.microsoft.com/office/drawing/2014/main" id="{33F9F4A5-9C9A-7B75-A426-AE3FB292F478}"/>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A015A5E-C879-D436-0B98-9277581255DF}"/>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994973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1435654-DBBA-FE6A-6B3A-DD4A056967E6}"/>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39610E1D-B8C3-DB95-6762-77DBCD107438}"/>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3" name="Title 1">
            <a:extLst>
              <a:ext uri="{FF2B5EF4-FFF2-40B4-BE49-F238E27FC236}">
                <a16:creationId xmlns:a16="http://schemas.microsoft.com/office/drawing/2014/main" id="{4E7EE0F2-9CD6-787B-1260-5C64C82F1747}"/>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D935B16-B7DF-94B2-056B-65C746625527}"/>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E1F9094F-4386-00B9-64E5-B1C45D7F6687}"/>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C639FA2-2545-053A-0D41-32721BC13AFD}"/>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107685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DD409E4-01CD-8043-AC73-666A1E688771}"/>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3" name="Footer Placeholder 4">
            <a:extLst>
              <a:ext uri="{FF2B5EF4-FFF2-40B4-BE49-F238E27FC236}">
                <a16:creationId xmlns:a16="http://schemas.microsoft.com/office/drawing/2014/main" id="{E1A8CFE0-E46F-AB07-D9CD-A115AF51481C}"/>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7" name="Title 1">
            <a:extLst>
              <a:ext uri="{FF2B5EF4-FFF2-40B4-BE49-F238E27FC236}">
                <a16:creationId xmlns:a16="http://schemas.microsoft.com/office/drawing/2014/main" id="{EBA8921D-71E6-D9A8-460C-55DD1D555E6B}"/>
              </a:ext>
            </a:extLst>
          </p:cNvPr>
          <p:cNvSpPr>
            <a:spLocks noGrp="1"/>
          </p:cNvSpPr>
          <p:nvPr>
            <p:ph type="title"/>
          </p:nvPr>
        </p:nvSpPr>
        <p:spPr>
          <a:xfrm>
            <a:off x="160433" y="4166909"/>
            <a:ext cx="6649067" cy="164684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descr="Text&#10;&#10;Description automatically generated with medium confidence">
            <a:extLst>
              <a:ext uri="{FF2B5EF4-FFF2-40B4-BE49-F238E27FC236}">
                <a16:creationId xmlns:a16="http://schemas.microsoft.com/office/drawing/2014/main" id="{0B7210C0-43CF-7D4E-7F44-261CE48BD902}"/>
              </a:ext>
            </a:extLst>
          </p:cNvPr>
          <p:cNvPicPr>
            <a:picLocks noChangeAspect="1"/>
          </p:cNvPicPr>
          <p:nvPr userDrawn="1"/>
        </p:nvPicPr>
        <p:blipFill>
          <a:blip r:embed="rId3"/>
          <a:stretch>
            <a:fillRect/>
          </a:stretch>
        </p:blipFill>
        <p:spPr>
          <a:xfrm>
            <a:off x="7145027" y="4253997"/>
            <a:ext cx="4472117" cy="1472672"/>
          </a:xfrm>
          <a:prstGeom prst="rect">
            <a:avLst/>
          </a:prstGeom>
        </p:spPr>
      </p:pic>
      <p:cxnSp>
        <p:nvCxnSpPr>
          <p:cNvPr id="9" name="Straight Connector 8">
            <a:extLst>
              <a:ext uri="{FF2B5EF4-FFF2-40B4-BE49-F238E27FC236}">
                <a16:creationId xmlns:a16="http://schemas.microsoft.com/office/drawing/2014/main" id="{0F79EF86-74C7-E4A3-7EEC-A1D715127B0F}"/>
              </a:ext>
            </a:extLst>
          </p:cNvPr>
          <p:cNvCxnSpPr>
            <a:cxnSpLocks/>
          </p:cNvCxnSpPr>
          <p:nvPr userDrawn="1"/>
        </p:nvCxnSpPr>
        <p:spPr>
          <a:xfrm>
            <a:off x="7056784" y="4166909"/>
            <a:ext cx="0" cy="16468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142DE253-6F05-62E5-67CB-20FAE47934A7}"/>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049224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052144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1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82980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408654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9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088533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1435654-DBBA-FE6A-6B3A-DD4A056967E6}"/>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39610E1D-B8C3-DB95-6762-77DBCD107438}"/>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3" name="Title 1">
            <a:extLst>
              <a:ext uri="{FF2B5EF4-FFF2-40B4-BE49-F238E27FC236}">
                <a16:creationId xmlns:a16="http://schemas.microsoft.com/office/drawing/2014/main" id="{4E7EE0F2-9CD6-787B-1260-5C64C82F1747}"/>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D935B16-B7DF-94B2-056B-65C746625527}"/>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E1F9094F-4386-00B9-64E5-B1C45D7F6687}"/>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C639FA2-2545-053A-0D41-32721BC13AFD}"/>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408837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920956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798631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490487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ver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7" name="Footer Placeholder 4">
            <a:extLst>
              <a:ext uri="{FF2B5EF4-FFF2-40B4-BE49-F238E27FC236}">
                <a16:creationId xmlns:a16="http://schemas.microsoft.com/office/drawing/2014/main" id="{52439FE4-C4D3-93BA-14C9-347A72474D33}"/>
              </a:ext>
            </a:extLst>
          </p:cNvPr>
          <p:cNvSpPr txBox="1">
            <a:spLocks/>
          </p:cNvSpPr>
          <p:nvPr userDrawn="1"/>
        </p:nvSpPr>
        <p:spPr>
          <a:xfrm>
            <a:off x="266813" y="6430931"/>
            <a:ext cx="2514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C4FCDD26-43DB-4055-586B-1874D46E8D4B}"/>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059368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A3878C26-352C-C0D0-A2A2-8B905719064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160097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2" name="Slide Number Placeholder 5">
            <a:extLst>
              <a:ext uri="{FF2B5EF4-FFF2-40B4-BE49-F238E27FC236}">
                <a16:creationId xmlns:a16="http://schemas.microsoft.com/office/drawing/2014/main" id="{A3878C26-352C-C0D0-A2A2-8B905719064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753711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A3878C26-352C-C0D0-A2A2-8B905719064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263023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A3878C26-352C-C0D0-A2A2-8B905719064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193555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2" name="Slide Number Placeholder 5">
            <a:extLst>
              <a:ext uri="{FF2B5EF4-FFF2-40B4-BE49-F238E27FC236}">
                <a16:creationId xmlns:a16="http://schemas.microsoft.com/office/drawing/2014/main" id="{A3878C26-352C-C0D0-A2A2-8B905719064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754029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84A0-E4D6-D77F-9232-E3E846B5B646}"/>
              </a:ext>
            </a:extLst>
          </p:cNvPr>
          <p:cNvSpPr>
            <a:spLocks noGrp="1"/>
          </p:cNvSpPr>
          <p:nvPr>
            <p:ph type="title" hasCustomPrompt="1"/>
          </p:nvPr>
        </p:nvSpPr>
        <p:spPr>
          <a:xfrm>
            <a:off x="452717" y="676894"/>
            <a:ext cx="5257800" cy="1325563"/>
          </a:xfrm>
        </p:spPr>
        <p:txBody>
          <a:bodyPr/>
          <a:lstStyle/>
          <a:p>
            <a:r>
              <a:rPr lang="en-US"/>
              <a:t>Click to edit title</a:t>
            </a:r>
          </a:p>
        </p:txBody>
      </p:sp>
      <p:sp>
        <p:nvSpPr>
          <p:cNvPr id="3" name="Content Placeholder 2">
            <a:extLst>
              <a:ext uri="{FF2B5EF4-FFF2-40B4-BE49-F238E27FC236}">
                <a16:creationId xmlns:a16="http://schemas.microsoft.com/office/drawing/2014/main" id="{C998DC7C-4A77-D245-D16D-0245BFD250C0}"/>
              </a:ext>
            </a:extLst>
          </p:cNvPr>
          <p:cNvSpPr>
            <a:spLocks noGrp="1"/>
          </p:cNvSpPr>
          <p:nvPr>
            <p:ph sz="half" idx="1"/>
          </p:nvPr>
        </p:nvSpPr>
        <p:spPr>
          <a:xfrm>
            <a:off x="452717" y="2002457"/>
            <a:ext cx="5257800" cy="2766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13DCDC4-320D-9BCC-AF86-FE9F96F4025A}"/>
              </a:ext>
            </a:extLst>
          </p:cNvPr>
          <p:cNvSpPr/>
          <p:nvPr userDrawn="1"/>
        </p:nvSpPr>
        <p:spPr>
          <a:xfrm>
            <a:off x="7059706" y="0"/>
            <a:ext cx="5132294" cy="6400800"/>
          </a:xfrm>
          <a:prstGeom prst="rect">
            <a:avLst/>
          </a:prstGeom>
          <a:solidFill>
            <a:srgbClr val="1E2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8A323BE-89D6-1C35-9522-DF3E77152E9D}"/>
              </a:ext>
            </a:extLst>
          </p:cNvPr>
          <p:cNvSpPr>
            <a:spLocks noGrp="1"/>
          </p:cNvSpPr>
          <p:nvPr>
            <p:ph sz="half" idx="2"/>
          </p:nvPr>
        </p:nvSpPr>
        <p:spPr>
          <a:xfrm>
            <a:off x="7580503" y="676894"/>
            <a:ext cx="4158780" cy="525325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494549FB-4315-16E3-FD9B-3E6B39A75C6A}"/>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7" name="Slide Number Placeholder 5">
            <a:extLst>
              <a:ext uri="{FF2B5EF4-FFF2-40B4-BE49-F238E27FC236}">
                <a16:creationId xmlns:a16="http://schemas.microsoft.com/office/drawing/2014/main" id="{36081F29-8252-BB44-6E1D-7FA97ECCB9E2}"/>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601509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DD409E4-01CD-8043-AC73-666A1E688771}"/>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3" name="Footer Placeholder 4">
            <a:extLst>
              <a:ext uri="{FF2B5EF4-FFF2-40B4-BE49-F238E27FC236}">
                <a16:creationId xmlns:a16="http://schemas.microsoft.com/office/drawing/2014/main" id="{E1A8CFE0-E46F-AB07-D9CD-A115AF51481C}"/>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7" name="Title 1">
            <a:extLst>
              <a:ext uri="{FF2B5EF4-FFF2-40B4-BE49-F238E27FC236}">
                <a16:creationId xmlns:a16="http://schemas.microsoft.com/office/drawing/2014/main" id="{EBA8921D-71E6-D9A8-460C-55DD1D555E6B}"/>
              </a:ext>
            </a:extLst>
          </p:cNvPr>
          <p:cNvSpPr>
            <a:spLocks noGrp="1"/>
          </p:cNvSpPr>
          <p:nvPr>
            <p:ph type="title"/>
          </p:nvPr>
        </p:nvSpPr>
        <p:spPr>
          <a:xfrm>
            <a:off x="160433" y="4166909"/>
            <a:ext cx="6649067" cy="164684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descr="Text&#10;&#10;Description automatically generated with medium confidence">
            <a:extLst>
              <a:ext uri="{FF2B5EF4-FFF2-40B4-BE49-F238E27FC236}">
                <a16:creationId xmlns:a16="http://schemas.microsoft.com/office/drawing/2014/main" id="{0B7210C0-43CF-7D4E-7F44-261CE48BD902}"/>
              </a:ext>
            </a:extLst>
          </p:cNvPr>
          <p:cNvPicPr>
            <a:picLocks noChangeAspect="1"/>
          </p:cNvPicPr>
          <p:nvPr userDrawn="1"/>
        </p:nvPicPr>
        <p:blipFill>
          <a:blip r:embed="rId3"/>
          <a:stretch>
            <a:fillRect/>
          </a:stretch>
        </p:blipFill>
        <p:spPr>
          <a:xfrm>
            <a:off x="7145027" y="4253997"/>
            <a:ext cx="4472117" cy="1472672"/>
          </a:xfrm>
          <a:prstGeom prst="rect">
            <a:avLst/>
          </a:prstGeom>
        </p:spPr>
      </p:pic>
      <p:cxnSp>
        <p:nvCxnSpPr>
          <p:cNvPr id="9" name="Straight Connector 8">
            <a:extLst>
              <a:ext uri="{FF2B5EF4-FFF2-40B4-BE49-F238E27FC236}">
                <a16:creationId xmlns:a16="http://schemas.microsoft.com/office/drawing/2014/main" id="{0F79EF86-74C7-E4A3-7EEC-A1D715127B0F}"/>
              </a:ext>
            </a:extLst>
          </p:cNvPr>
          <p:cNvCxnSpPr>
            <a:cxnSpLocks/>
          </p:cNvCxnSpPr>
          <p:nvPr userDrawn="1"/>
        </p:nvCxnSpPr>
        <p:spPr>
          <a:xfrm>
            <a:off x="7056784" y="4166909"/>
            <a:ext cx="0" cy="16468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142DE253-6F05-62E5-67CB-20FAE47934A7}"/>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328180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2DB5-0745-ECF5-4665-F11D9EBEC312}"/>
              </a:ext>
            </a:extLst>
          </p:cNvPr>
          <p:cNvSpPr>
            <a:spLocks noGrp="1"/>
          </p:cNvSpPr>
          <p:nvPr>
            <p:ph type="title"/>
          </p:nvPr>
        </p:nvSpPr>
        <p:spPr>
          <a:xfrm>
            <a:off x="463138" y="365126"/>
            <a:ext cx="7754587" cy="739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FA059-DEB9-5121-9F0B-2431BC422B48}"/>
              </a:ext>
            </a:extLst>
          </p:cNvPr>
          <p:cNvSpPr>
            <a:spLocks noGrp="1"/>
          </p:cNvSpPr>
          <p:nvPr>
            <p:ph type="body" idx="1"/>
          </p:nvPr>
        </p:nvSpPr>
        <p:spPr>
          <a:xfrm>
            <a:off x="661658" y="131499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770DA6-FFEF-B9AB-A44C-B4AFE3A826FF}"/>
              </a:ext>
            </a:extLst>
          </p:cNvPr>
          <p:cNvSpPr>
            <a:spLocks noGrp="1"/>
          </p:cNvSpPr>
          <p:nvPr>
            <p:ph sz="half" idx="2"/>
          </p:nvPr>
        </p:nvSpPr>
        <p:spPr>
          <a:xfrm>
            <a:off x="661658" y="2138908"/>
            <a:ext cx="5157787" cy="384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9EBF7E-32F9-AA8C-8618-1BEF3535ACD4}"/>
              </a:ext>
            </a:extLst>
          </p:cNvPr>
          <p:cNvSpPr>
            <a:spLocks noGrp="1"/>
          </p:cNvSpPr>
          <p:nvPr>
            <p:ph type="body" sz="quarter" idx="3"/>
          </p:nvPr>
        </p:nvSpPr>
        <p:spPr>
          <a:xfrm>
            <a:off x="6372557" y="131499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947B-B850-15C0-F7A0-DBBB8D1ECD29}"/>
              </a:ext>
            </a:extLst>
          </p:cNvPr>
          <p:cNvSpPr>
            <a:spLocks noGrp="1"/>
          </p:cNvSpPr>
          <p:nvPr>
            <p:ph sz="quarter" idx="4"/>
          </p:nvPr>
        </p:nvSpPr>
        <p:spPr>
          <a:xfrm>
            <a:off x="6372557" y="2138909"/>
            <a:ext cx="5183188" cy="3845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A78EEAF4-37F2-CC24-200C-7DBB05F35C3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7" name="Rectangle 6">
            <a:extLst>
              <a:ext uri="{FF2B5EF4-FFF2-40B4-BE49-F238E27FC236}">
                <a16:creationId xmlns:a16="http://schemas.microsoft.com/office/drawing/2014/main" id="{11E5E3EF-A9A0-1C7E-9920-0E1683D1C15D}"/>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BA51CFE-ED6B-3473-9A50-3AB371986B0A}"/>
              </a:ext>
            </a:extLst>
          </p:cNvPr>
          <p:cNvSpPr>
            <a:spLocks noGrp="1"/>
          </p:cNvSpPr>
          <p:nvPr>
            <p:ph type="sldNum" sz="quarter" idx="10"/>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548164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DBB58A3-8A88-B4AC-0F84-02547D6FDA3F}"/>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2" name="Rectangle 1">
            <a:extLst>
              <a:ext uri="{FF2B5EF4-FFF2-40B4-BE49-F238E27FC236}">
                <a16:creationId xmlns:a16="http://schemas.microsoft.com/office/drawing/2014/main" id="{BECA45DD-713E-66FA-A4CD-D00549E48965}"/>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6B7F4DDE-02C0-E4F3-9969-8076F26C8BD8}"/>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860182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2DB5-0745-ECF5-4665-F11D9EBEC312}"/>
              </a:ext>
            </a:extLst>
          </p:cNvPr>
          <p:cNvSpPr>
            <a:spLocks noGrp="1"/>
          </p:cNvSpPr>
          <p:nvPr>
            <p:ph type="title"/>
          </p:nvPr>
        </p:nvSpPr>
        <p:spPr>
          <a:xfrm>
            <a:off x="463138" y="365126"/>
            <a:ext cx="7754587" cy="739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FA059-DEB9-5121-9F0B-2431BC422B48}"/>
              </a:ext>
            </a:extLst>
          </p:cNvPr>
          <p:cNvSpPr>
            <a:spLocks noGrp="1"/>
          </p:cNvSpPr>
          <p:nvPr>
            <p:ph type="body" idx="1"/>
          </p:nvPr>
        </p:nvSpPr>
        <p:spPr>
          <a:xfrm>
            <a:off x="661658" y="1314997"/>
            <a:ext cx="75560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Footer Placeholder 4">
            <a:extLst>
              <a:ext uri="{FF2B5EF4-FFF2-40B4-BE49-F238E27FC236}">
                <a16:creationId xmlns:a16="http://schemas.microsoft.com/office/drawing/2014/main" id="{A78EEAF4-37F2-CC24-200C-7DBB05F35C3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4" name="Rectangle 3">
            <a:extLst>
              <a:ext uri="{FF2B5EF4-FFF2-40B4-BE49-F238E27FC236}">
                <a16:creationId xmlns:a16="http://schemas.microsoft.com/office/drawing/2014/main" id="{252B54FD-E66D-3FAE-E5D2-6EBB20D61B89}"/>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35A2496-B7A0-C6EC-EB95-68EC72459D21}"/>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161748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57F3-D575-33D7-A687-A9BA63D10002}"/>
              </a:ext>
            </a:extLst>
          </p:cNvPr>
          <p:cNvSpPr>
            <a:spLocks noGrp="1"/>
          </p:cNvSpPr>
          <p:nvPr>
            <p:ph type="title"/>
          </p:nvPr>
        </p:nvSpPr>
        <p:spPr>
          <a:xfrm>
            <a:off x="463138" y="365125"/>
            <a:ext cx="10890662" cy="72740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F5D61B-498C-302C-C1E5-BF7E35F508BB}"/>
              </a:ext>
            </a:extLst>
          </p:cNvPr>
          <p:cNvSpPr>
            <a:spLocks noGrp="1"/>
          </p:cNvSpPr>
          <p:nvPr>
            <p:ph idx="1"/>
          </p:nvPr>
        </p:nvSpPr>
        <p:spPr>
          <a:xfrm>
            <a:off x="463138" y="1493281"/>
            <a:ext cx="10890662" cy="43612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E0697B7-3FFB-712E-7BE7-68C62FB89D9A}"/>
              </a:ext>
            </a:extLst>
          </p:cNvPr>
          <p:cNvSpPr>
            <a:spLocks noGrp="1"/>
          </p:cNvSpPr>
          <p:nvPr>
            <p:ph type="sldNum" sz="quarter" idx="4"/>
          </p:nvPr>
        </p:nvSpPr>
        <p:spPr>
          <a:xfrm>
            <a:off x="7937494" y="6430868"/>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pic>
        <p:nvPicPr>
          <p:cNvPr id="7" name="Picture 6" descr="Text&#10;&#10;Description automatically generated with medium confidence">
            <a:extLst>
              <a:ext uri="{FF2B5EF4-FFF2-40B4-BE49-F238E27FC236}">
                <a16:creationId xmlns:a16="http://schemas.microsoft.com/office/drawing/2014/main" id="{8FB7A5ED-C877-5820-EBE9-DB9B7625AE03}"/>
              </a:ext>
            </a:extLst>
          </p:cNvPr>
          <p:cNvPicPr>
            <a:picLocks noChangeAspect="1"/>
          </p:cNvPicPr>
          <p:nvPr userDrawn="1"/>
        </p:nvPicPr>
        <p:blipFill>
          <a:blip r:embed="rId2"/>
          <a:stretch>
            <a:fillRect/>
          </a:stretch>
        </p:blipFill>
        <p:spPr>
          <a:xfrm>
            <a:off x="10680694" y="6383966"/>
            <a:ext cx="1393650" cy="458930"/>
          </a:xfrm>
          <a:prstGeom prst="rect">
            <a:avLst/>
          </a:prstGeom>
        </p:spPr>
      </p:pic>
    </p:spTree>
    <p:extLst>
      <p:ext uri="{BB962C8B-B14F-4D97-AF65-F5344CB8AC3E}">
        <p14:creationId xmlns:p14="http://schemas.microsoft.com/office/powerpoint/2010/main" val="13255552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6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1B15F1-4B32-3922-2F75-E9CA4C5AACFA}"/>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9" name="Picture 8" descr="Text&#10;&#10;Description automatically generated with medium confidence">
            <a:extLst>
              <a:ext uri="{FF2B5EF4-FFF2-40B4-BE49-F238E27FC236}">
                <a16:creationId xmlns:a16="http://schemas.microsoft.com/office/drawing/2014/main" id="{55A1DD73-FDDE-6858-FE13-C6F9DAE19F95}"/>
              </a:ext>
            </a:extLst>
          </p:cNvPr>
          <p:cNvPicPr>
            <a:picLocks noChangeAspect="1"/>
          </p:cNvPicPr>
          <p:nvPr userDrawn="1"/>
        </p:nvPicPr>
        <p:blipFill>
          <a:blip r:embed="rId3"/>
          <a:stretch>
            <a:fillRect/>
          </a:stretch>
        </p:blipFill>
        <p:spPr>
          <a:xfrm>
            <a:off x="7145027" y="3727223"/>
            <a:ext cx="4472117" cy="1472672"/>
          </a:xfrm>
          <a:prstGeom prst="rect">
            <a:avLst/>
          </a:prstGeom>
        </p:spPr>
      </p:pic>
      <p:sp>
        <p:nvSpPr>
          <p:cNvPr id="2" name="TextBox 1">
            <a:extLst>
              <a:ext uri="{FF2B5EF4-FFF2-40B4-BE49-F238E27FC236}">
                <a16:creationId xmlns:a16="http://schemas.microsoft.com/office/drawing/2014/main" id="{C76919AE-AE13-0E52-1AFE-FA24CED33EF4}"/>
              </a:ext>
            </a:extLst>
          </p:cNvPr>
          <p:cNvSpPr txBox="1"/>
          <p:nvPr userDrawn="1"/>
        </p:nvSpPr>
        <p:spPr>
          <a:xfrm>
            <a:off x="80920" y="6466972"/>
            <a:ext cx="4202845" cy="307777"/>
          </a:xfrm>
          <a:prstGeom prst="rect">
            <a:avLst/>
          </a:prstGeom>
          <a:noFill/>
        </p:spPr>
        <p:txBody>
          <a:bodyPr wrap="square" rtlCol="0">
            <a:spAutoFit/>
          </a:bodyPr>
          <a:lstStyle/>
          <a:p>
            <a:r>
              <a:rPr lang="en-US" sz="1400" b="0" i="1" u="none" strike="noStrike">
                <a:solidFill>
                  <a:srgbClr val="D5D8DF"/>
                </a:solidFill>
                <a:effectLst/>
                <a:latin typeface="Figtree"/>
              </a:rPr>
              <a:t>Operated by the Virginia State Corporation Commission</a:t>
            </a:r>
            <a:endParaRPr lang="en-US" sz="1400"/>
          </a:p>
        </p:txBody>
      </p:sp>
      <p:cxnSp>
        <p:nvCxnSpPr>
          <p:cNvPr id="4" name="Straight Connector 3">
            <a:extLst>
              <a:ext uri="{FF2B5EF4-FFF2-40B4-BE49-F238E27FC236}">
                <a16:creationId xmlns:a16="http://schemas.microsoft.com/office/drawing/2014/main" id="{61D08273-4D3B-615F-03A4-F9B01371086C}"/>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A108B51-0C72-6428-7D65-463974F63F30}"/>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5" name="Slide Number Placeholder 5">
            <a:extLst>
              <a:ext uri="{FF2B5EF4-FFF2-40B4-BE49-F238E27FC236}">
                <a16:creationId xmlns:a16="http://schemas.microsoft.com/office/drawing/2014/main" id="{6321A671-92EC-703F-077E-9AB38DB5397B}"/>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732285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1B15F1-4B32-3922-2F75-E9CA4C5AACFA}"/>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9" name="Picture 8" descr="Text&#10;&#10;Description automatically generated with medium confidence">
            <a:extLst>
              <a:ext uri="{FF2B5EF4-FFF2-40B4-BE49-F238E27FC236}">
                <a16:creationId xmlns:a16="http://schemas.microsoft.com/office/drawing/2014/main" id="{55A1DD73-FDDE-6858-FE13-C6F9DAE19F95}"/>
              </a:ext>
            </a:extLst>
          </p:cNvPr>
          <p:cNvPicPr>
            <a:picLocks noChangeAspect="1"/>
          </p:cNvPicPr>
          <p:nvPr userDrawn="1"/>
        </p:nvPicPr>
        <p:blipFill>
          <a:blip r:embed="rId3"/>
          <a:stretch>
            <a:fillRect/>
          </a:stretch>
        </p:blipFill>
        <p:spPr>
          <a:xfrm>
            <a:off x="7145027" y="3727223"/>
            <a:ext cx="4472117" cy="1472672"/>
          </a:xfrm>
          <a:prstGeom prst="rect">
            <a:avLst/>
          </a:prstGeom>
        </p:spPr>
      </p:pic>
      <p:sp>
        <p:nvSpPr>
          <p:cNvPr id="2" name="TextBox 1">
            <a:extLst>
              <a:ext uri="{FF2B5EF4-FFF2-40B4-BE49-F238E27FC236}">
                <a16:creationId xmlns:a16="http://schemas.microsoft.com/office/drawing/2014/main" id="{C76919AE-AE13-0E52-1AFE-FA24CED33EF4}"/>
              </a:ext>
            </a:extLst>
          </p:cNvPr>
          <p:cNvSpPr txBox="1"/>
          <p:nvPr userDrawn="1"/>
        </p:nvSpPr>
        <p:spPr>
          <a:xfrm>
            <a:off x="80920" y="6466972"/>
            <a:ext cx="4202845" cy="307777"/>
          </a:xfrm>
          <a:prstGeom prst="rect">
            <a:avLst/>
          </a:prstGeom>
          <a:noFill/>
        </p:spPr>
        <p:txBody>
          <a:bodyPr wrap="square" rtlCol="0">
            <a:spAutoFit/>
          </a:bodyPr>
          <a:lstStyle/>
          <a:p>
            <a:r>
              <a:rPr lang="en-US" sz="1400" b="0" i="1" u="none" strike="noStrike">
                <a:solidFill>
                  <a:srgbClr val="D5D8DF"/>
                </a:solidFill>
                <a:effectLst/>
                <a:latin typeface="Figtree"/>
              </a:rPr>
              <a:t>Operated by the Virginia State Corporation Commission</a:t>
            </a:r>
            <a:endParaRPr lang="en-US" sz="1400"/>
          </a:p>
        </p:txBody>
      </p:sp>
      <p:cxnSp>
        <p:nvCxnSpPr>
          <p:cNvPr id="4" name="Straight Connector 3">
            <a:extLst>
              <a:ext uri="{FF2B5EF4-FFF2-40B4-BE49-F238E27FC236}">
                <a16:creationId xmlns:a16="http://schemas.microsoft.com/office/drawing/2014/main" id="{61D08273-4D3B-615F-03A4-F9B01371086C}"/>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A108B51-0C72-6428-7D65-463974F63F30}"/>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5" name="Slide Number Placeholder 5">
            <a:extLst>
              <a:ext uri="{FF2B5EF4-FFF2-40B4-BE49-F238E27FC236}">
                <a16:creationId xmlns:a16="http://schemas.microsoft.com/office/drawing/2014/main" id="{6321A671-92EC-703F-077E-9AB38DB5397B}"/>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42287095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DD409E4-01CD-8043-AC73-666A1E688771}"/>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TextBox 1">
            <a:extLst>
              <a:ext uri="{FF2B5EF4-FFF2-40B4-BE49-F238E27FC236}">
                <a16:creationId xmlns:a16="http://schemas.microsoft.com/office/drawing/2014/main" id="{532917C1-2456-35B8-9B7A-67754B14992B}"/>
              </a:ext>
            </a:extLst>
          </p:cNvPr>
          <p:cNvSpPr txBox="1"/>
          <p:nvPr userDrawn="1"/>
        </p:nvSpPr>
        <p:spPr>
          <a:xfrm>
            <a:off x="80920" y="6466972"/>
            <a:ext cx="4202845" cy="307777"/>
          </a:xfrm>
          <a:prstGeom prst="rect">
            <a:avLst/>
          </a:prstGeom>
          <a:noFill/>
        </p:spPr>
        <p:txBody>
          <a:bodyPr wrap="square" rtlCol="0">
            <a:spAutoFit/>
          </a:bodyPr>
          <a:lstStyle/>
          <a:p>
            <a:r>
              <a:rPr lang="en-US" sz="1400" b="0" i="1" u="none" strike="noStrike">
                <a:solidFill>
                  <a:srgbClr val="D5D8DF"/>
                </a:solidFill>
                <a:effectLst/>
                <a:latin typeface="Figtree"/>
              </a:rPr>
              <a:t>Operated by the Virginia State Corporation Commission</a:t>
            </a:r>
            <a:endParaRPr lang="en-US" sz="1400"/>
          </a:p>
        </p:txBody>
      </p:sp>
      <p:sp>
        <p:nvSpPr>
          <p:cNvPr id="13" name="Title 1">
            <a:extLst>
              <a:ext uri="{FF2B5EF4-FFF2-40B4-BE49-F238E27FC236}">
                <a16:creationId xmlns:a16="http://schemas.microsoft.com/office/drawing/2014/main" id="{213FB2E5-32CE-C892-54A3-E576B2A92C82}"/>
              </a:ext>
            </a:extLst>
          </p:cNvPr>
          <p:cNvSpPr>
            <a:spLocks noGrp="1"/>
          </p:cNvSpPr>
          <p:nvPr>
            <p:ph type="title"/>
          </p:nvPr>
        </p:nvSpPr>
        <p:spPr>
          <a:xfrm>
            <a:off x="160433" y="3955774"/>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4" name="Picture 13" descr="Text&#10;&#10;Description automatically generated with medium confidence">
            <a:extLst>
              <a:ext uri="{FF2B5EF4-FFF2-40B4-BE49-F238E27FC236}">
                <a16:creationId xmlns:a16="http://schemas.microsoft.com/office/drawing/2014/main" id="{CC7BE9BB-B1A6-ADD2-1395-B53AD2225AC7}"/>
              </a:ext>
            </a:extLst>
          </p:cNvPr>
          <p:cNvPicPr>
            <a:picLocks noChangeAspect="1"/>
          </p:cNvPicPr>
          <p:nvPr userDrawn="1"/>
        </p:nvPicPr>
        <p:blipFill>
          <a:blip r:embed="rId3"/>
          <a:stretch>
            <a:fillRect/>
          </a:stretch>
        </p:blipFill>
        <p:spPr>
          <a:xfrm>
            <a:off x="7145027" y="4253997"/>
            <a:ext cx="4472117" cy="1472672"/>
          </a:xfrm>
          <a:prstGeom prst="rect">
            <a:avLst/>
          </a:prstGeom>
        </p:spPr>
      </p:pic>
      <p:cxnSp>
        <p:nvCxnSpPr>
          <p:cNvPr id="15" name="Straight Connector 14">
            <a:extLst>
              <a:ext uri="{FF2B5EF4-FFF2-40B4-BE49-F238E27FC236}">
                <a16:creationId xmlns:a16="http://schemas.microsoft.com/office/drawing/2014/main" id="{94C70285-5941-5029-C101-BBD2DE150902}"/>
              </a:ext>
            </a:extLst>
          </p:cNvPr>
          <p:cNvCxnSpPr>
            <a:cxnSpLocks/>
          </p:cNvCxnSpPr>
          <p:nvPr userDrawn="1"/>
        </p:nvCxnSpPr>
        <p:spPr>
          <a:xfrm>
            <a:off x="7056784" y="4166909"/>
            <a:ext cx="0" cy="16468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6EB64BEF-A211-D40C-FAB3-C88F363ED3F2}"/>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409424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TextBox 1">
            <a:extLst>
              <a:ext uri="{FF2B5EF4-FFF2-40B4-BE49-F238E27FC236}">
                <a16:creationId xmlns:a16="http://schemas.microsoft.com/office/drawing/2014/main" id="{52CD6A16-262C-80D3-B9D3-17EE7AB5E605}"/>
              </a:ext>
            </a:extLst>
          </p:cNvPr>
          <p:cNvSpPr txBox="1"/>
          <p:nvPr userDrawn="1"/>
        </p:nvSpPr>
        <p:spPr>
          <a:xfrm>
            <a:off x="80920" y="6466972"/>
            <a:ext cx="4202845" cy="307777"/>
          </a:xfrm>
          <a:prstGeom prst="rect">
            <a:avLst/>
          </a:prstGeom>
          <a:noFill/>
        </p:spPr>
        <p:txBody>
          <a:bodyPr wrap="square" rtlCol="0">
            <a:spAutoFit/>
          </a:bodyPr>
          <a:lstStyle/>
          <a:p>
            <a:r>
              <a:rPr lang="en-US" sz="1400" b="0" i="1" u="none" strike="noStrike">
                <a:solidFill>
                  <a:srgbClr val="D5D8DF"/>
                </a:solidFill>
                <a:effectLst/>
                <a:latin typeface="Figtree"/>
              </a:rPr>
              <a:t>Operated by the Virginia State Corporation Commission</a:t>
            </a:r>
            <a:endParaRPr lang="en-US" sz="1400"/>
          </a:p>
        </p:txBody>
      </p:sp>
      <p:sp>
        <p:nvSpPr>
          <p:cNvPr id="3" name="Title 1">
            <a:extLst>
              <a:ext uri="{FF2B5EF4-FFF2-40B4-BE49-F238E27FC236}">
                <a16:creationId xmlns:a16="http://schemas.microsoft.com/office/drawing/2014/main" id="{5B83C624-1442-FC15-F1C6-85B0AE071D61}"/>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AFF9318D-F99A-0F11-615F-2D9D7327F666}"/>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AB528337-19B8-F79C-270F-FF09EEF622DF}"/>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460CCB9-BF7C-1A69-00E0-3AF38E4CAEA6}"/>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699988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Slide Number Placeholder 5">
            <a:extLst>
              <a:ext uri="{FF2B5EF4-FFF2-40B4-BE49-F238E27FC236}">
                <a16:creationId xmlns:a16="http://schemas.microsoft.com/office/drawing/2014/main" id="{4194A2BC-39CA-DDB2-5C21-90725982BB63}"/>
              </a:ext>
            </a:extLst>
          </p:cNvPr>
          <p:cNvSpPr>
            <a:spLocks noGrp="1"/>
          </p:cNvSpPr>
          <p:nvPr>
            <p:ph type="sldNum" sz="quarter" idx="4"/>
          </p:nvPr>
        </p:nvSpPr>
        <p:spPr>
          <a:xfrm>
            <a:off x="7937494" y="6430868"/>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pic>
        <p:nvPicPr>
          <p:cNvPr id="2" name="Picture 1" descr="Text&#10;&#10;Description automatically generated with medium confidence">
            <a:extLst>
              <a:ext uri="{FF2B5EF4-FFF2-40B4-BE49-F238E27FC236}">
                <a16:creationId xmlns:a16="http://schemas.microsoft.com/office/drawing/2014/main" id="{729910F0-29E7-A4EA-40C9-87D87CFFD97A}"/>
              </a:ext>
            </a:extLst>
          </p:cNvPr>
          <p:cNvPicPr>
            <a:picLocks noChangeAspect="1"/>
          </p:cNvPicPr>
          <p:nvPr userDrawn="1"/>
        </p:nvPicPr>
        <p:blipFill>
          <a:blip r:embed="rId3"/>
          <a:stretch>
            <a:fillRect/>
          </a:stretch>
        </p:blipFill>
        <p:spPr>
          <a:xfrm>
            <a:off x="10680694" y="6383966"/>
            <a:ext cx="1393650" cy="458930"/>
          </a:xfrm>
          <a:prstGeom prst="rect">
            <a:avLst/>
          </a:prstGeom>
        </p:spPr>
      </p:pic>
    </p:spTree>
    <p:extLst>
      <p:ext uri="{BB962C8B-B14F-4D97-AF65-F5344CB8AC3E}">
        <p14:creationId xmlns:p14="http://schemas.microsoft.com/office/powerpoint/2010/main" val="3671069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pic>
        <p:nvPicPr>
          <p:cNvPr id="2" name="Picture 1" descr="Text&#10;&#10;Description automatically generated with medium confidence">
            <a:extLst>
              <a:ext uri="{FF2B5EF4-FFF2-40B4-BE49-F238E27FC236}">
                <a16:creationId xmlns:a16="http://schemas.microsoft.com/office/drawing/2014/main" id="{D9DAE50A-BEC1-0CCC-420A-FEFDFFB75E8D}"/>
              </a:ext>
            </a:extLst>
          </p:cNvPr>
          <p:cNvPicPr>
            <a:picLocks noChangeAspect="1"/>
          </p:cNvPicPr>
          <p:nvPr userDrawn="1"/>
        </p:nvPicPr>
        <p:blipFill>
          <a:blip r:embed="rId3"/>
          <a:stretch>
            <a:fillRect/>
          </a:stretch>
        </p:blipFill>
        <p:spPr>
          <a:xfrm>
            <a:off x="10680694" y="6383966"/>
            <a:ext cx="1393650" cy="458930"/>
          </a:xfrm>
          <a:prstGeom prst="rect">
            <a:avLst/>
          </a:prstGeom>
        </p:spPr>
      </p:pic>
      <p:sp>
        <p:nvSpPr>
          <p:cNvPr id="5" name="Slide Number Placeholder 5">
            <a:extLst>
              <a:ext uri="{FF2B5EF4-FFF2-40B4-BE49-F238E27FC236}">
                <a16:creationId xmlns:a16="http://schemas.microsoft.com/office/drawing/2014/main" id="{C187BA14-9B35-64C5-D1D6-BF0F62DC0031}"/>
              </a:ext>
            </a:extLst>
          </p:cNvPr>
          <p:cNvSpPr>
            <a:spLocks noGrp="1"/>
          </p:cNvSpPr>
          <p:nvPr>
            <p:ph type="sldNum" sz="quarter" idx="4"/>
          </p:nvPr>
        </p:nvSpPr>
        <p:spPr>
          <a:xfrm>
            <a:off x="7937494" y="6430868"/>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527892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07428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pic>
        <p:nvPicPr>
          <p:cNvPr id="2" name="Picture 1" descr="Text&#10;&#10;Description automatically generated with medium confidence">
            <a:extLst>
              <a:ext uri="{FF2B5EF4-FFF2-40B4-BE49-F238E27FC236}">
                <a16:creationId xmlns:a16="http://schemas.microsoft.com/office/drawing/2014/main" id="{D9DAE50A-BEC1-0CCC-420A-FEFDFFB75E8D}"/>
              </a:ext>
            </a:extLst>
          </p:cNvPr>
          <p:cNvPicPr>
            <a:picLocks noChangeAspect="1"/>
          </p:cNvPicPr>
          <p:nvPr userDrawn="1"/>
        </p:nvPicPr>
        <p:blipFill>
          <a:blip r:embed="rId3"/>
          <a:stretch>
            <a:fillRect/>
          </a:stretch>
        </p:blipFill>
        <p:spPr>
          <a:xfrm>
            <a:off x="10680694" y="6383966"/>
            <a:ext cx="1393650" cy="458930"/>
          </a:xfrm>
          <a:prstGeom prst="rect">
            <a:avLst/>
          </a:prstGeom>
        </p:spPr>
      </p:pic>
      <p:sp>
        <p:nvSpPr>
          <p:cNvPr id="5" name="Slide Number Placeholder 5">
            <a:extLst>
              <a:ext uri="{FF2B5EF4-FFF2-40B4-BE49-F238E27FC236}">
                <a16:creationId xmlns:a16="http://schemas.microsoft.com/office/drawing/2014/main" id="{C187BA14-9B35-64C5-D1D6-BF0F62DC0031}"/>
              </a:ext>
            </a:extLst>
          </p:cNvPr>
          <p:cNvSpPr>
            <a:spLocks noGrp="1"/>
          </p:cNvSpPr>
          <p:nvPr>
            <p:ph type="sldNum" sz="quarter" idx="4"/>
          </p:nvPr>
        </p:nvSpPr>
        <p:spPr>
          <a:xfrm>
            <a:off x="7937494" y="6430868"/>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322318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pic>
        <p:nvPicPr>
          <p:cNvPr id="2" name="Picture 1" descr="Text&#10;&#10;Description automatically generated with medium confidence">
            <a:extLst>
              <a:ext uri="{FF2B5EF4-FFF2-40B4-BE49-F238E27FC236}">
                <a16:creationId xmlns:a16="http://schemas.microsoft.com/office/drawing/2014/main" id="{D9DAE50A-BEC1-0CCC-420A-FEFDFFB75E8D}"/>
              </a:ext>
            </a:extLst>
          </p:cNvPr>
          <p:cNvPicPr>
            <a:picLocks noChangeAspect="1"/>
          </p:cNvPicPr>
          <p:nvPr userDrawn="1"/>
        </p:nvPicPr>
        <p:blipFill>
          <a:blip r:embed="rId3"/>
          <a:stretch>
            <a:fillRect/>
          </a:stretch>
        </p:blipFill>
        <p:spPr>
          <a:xfrm>
            <a:off x="10680694" y="6383966"/>
            <a:ext cx="1393650" cy="458930"/>
          </a:xfrm>
          <a:prstGeom prst="rect">
            <a:avLst/>
          </a:prstGeom>
        </p:spPr>
      </p:pic>
      <p:sp>
        <p:nvSpPr>
          <p:cNvPr id="5" name="Slide Number Placeholder 5">
            <a:extLst>
              <a:ext uri="{FF2B5EF4-FFF2-40B4-BE49-F238E27FC236}">
                <a16:creationId xmlns:a16="http://schemas.microsoft.com/office/drawing/2014/main" id="{C187BA14-9B35-64C5-D1D6-BF0F62DC0031}"/>
              </a:ext>
            </a:extLst>
          </p:cNvPr>
          <p:cNvSpPr>
            <a:spLocks noGrp="1"/>
          </p:cNvSpPr>
          <p:nvPr>
            <p:ph type="sldNum" sz="quarter" idx="4"/>
          </p:nvPr>
        </p:nvSpPr>
        <p:spPr>
          <a:xfrm>
            <a:off x="7937494" y="6430868"/>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704405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84A0-E4D6-D77F-9232-E3E846B5B646}"/>
              </a:ext>
            </a:extLst>
          </p:cNvPr>
          <p:cNvSpPr>
            <a:spLocks noGrp="1"/>
          </p:cNvSpPr>
          <p:nvPr>
            <p:ph type="title" hasCustomPrompt="1"/>
          </p:nvPr>
        </p:nvSpPr>
        <p:spPr>
          <a:xfrm>
            <a:off x="452717" y="676894"/>
            <a:ext cx="5257800" cy="1325563"/>
          </a:xfrm>
        </p:spPr>
        <p:txBody>
          <a:bodyPr/>
          <a:lstStyle/>
          <a:p>
            <a:r>
              <a:rPr lang="en-US"/>
              <a:t>Click to edit title</a:t>
            </a:r>
          </a:p>
        </p:txBody>
      </p:sp>
      <p:sp>
        <p:nvSpPr>
          <p:cNvPr id="3" name="Content Placeholder 2">
            <a:extLst>
              <a:ext uri="{FF2B5EF4-FFF2-40B4-BE49-F238E27FC236}">
                <a16:creationId xmlns:a16="http://schemas.microsoft.com/office/drawing/2014/main" id="{C998DC7C-4A77-D245-D16D-0245BFD250C0}"/>
              </a:ext>
            </a:extLst>
          </p:cNvPr>
          <p:cNvSpPr>
            <a:spLocks noGrp="1"/>
          </p:cNvSpPr>
          <p:nvPr>
            <p:ph sz="half" idx="1"/>
          </p:nvPr>
        </p:nvSpPr>
        <p:spPr>
          <a:xfrm>
            <a:off x="452717" y="2002457"/>
            <a:ext cx="5257800" cy="2766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13DCDC4-320D-9BCC-AF86-FE9F96F4025A}"/>
              </a:ext>
            </a:extLst>
          </p:cNvPr>
          <p:cNvSpPr/>
          <p:nvPr userDrawn="1"/>
        </p:nvSpPr>
        <p:spPr>
          <a:xfrm>
            <a:off x="7059706" y="0"/>
            <a:ext cx="5132294" cy="6400800"/>
          </a:xfrm>
          <a:prstGeom prst="rect">
            <a:avLst/>
          </a:prstGeom>
          <a:solidFill>
            <a:srgbClr val="1E2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8A323BE-89D6-1C35-9522-DF3E77152E9D}"/>
              </a:ext>
            </a:extLst>
          </p:cNvPr>
          <p:cNvSpPr>
            <a:spLocks noGrp="1"/>
          </p:cNvSpPr>
          <p:nvPr>
            <p:ph sz="half" idx="2"/>
          </p:nvPr>
        </p:nvSpPr>
        <p:spPr>
          <a:xfrm>
            <a:off x="7580503" y="676894"/>
            <a:ext cx="4158780" cy="525325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0641463-464A-5448-1F8B-5E34CB5A7CC6}"/>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053986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2DB5-0745-ECF5-4665-F11D9EBEC312}"/>
              </a:ext>
            </a:extLst>
          </p:cNvPr>
          <p:cNvSpPr>
            <a:spLocks noGrp="1"/>
          </p:cNvSpPr>
          <p:nvPr>
            <p:ph type="title"/>
          </p:nvPr>
        </p:nvSpPr>
        <p:spPr>
          <a:xfrm>
            <a:off x="463138" y="365126"/>
            <a:ext cx="7754587" cy="739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FA059-DEB9-5121-9F0B-2431BC422B48}"/>
              </a:ext>
            </a:extLst>
          </p:cNvPr>
          <p:cNvSpPr>
            <a:spLocks noGrp="1"/>
          </p:cNvSpPr>
          <p:nvPr>
            <p:ph type="body" idx="1"/>
          </p:nvPr>
        </p:nvSpPr>
        <p:spPr>
          <a:xfrm>
            <a:off x="661658" y="131499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770DA6-FFEF-B9AB-A44C-B4AFE3A826FF}"/>
              </a:ext>
            </a:extLst>
          </p:cNvPr>
          <p:cNvSpPr>
            <a:spLocks noGrp="1"/>
          </p:cNvSpPr>
          <p:nvPr>
            <p:ph sz="half" idx="2"/>
          </p:nvPr>
        </p:nvSpPr>
        <p:spPr>
          <a:xfrm>
            <a:off x="661658" y="2138908"/>
            <a:ext cx="5157787" cy="384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9EBF7E-32F9-AA8C-8618-1BEF3535ACD4}"/>
              </a:ext>
            </a:extLst>
          </p:cNvPr>
          <p:cNvSpPr>
            <a:spLocks noGrp="1"/>
          </p:cNvSpPr>
          <p:nvPr>
            <p:ph type="body" sz="quarter" idx="3"/>
          </p:nvPr>
        </p:nvSpPr>
        <p:spPr>
          <a:xfrm>
            <a:off x="6372557" y="131499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947B-B850-15C0-F7A0-DBBB8D1ECD29}"/>
              </a:ext>
            </a:extLst>
          </p:cNvPr>
          <p:cNvSpPr>
            <a:spLocks noGrp="1"/>
          </p:cNvSpPr>
          <p:nvPr>
            <p:ph sz="quarter" idx="4"/>
          </p:nvPr>
        </p:nvSpPr>
        <p:spPr>
          <a:xfrm>
            <a:off x="6372557" y="2138909"/>
            <a:ext cx="5183188" cy="3845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C4BCDD4-AC32-D015-88A4-75859973B5D7}"/>
              </a:ext>
            </a:extLst>
          </p:cNvPr>
          <p:cNvSpPr>
            <a:spLocks noGrp="1"/>
          </p:cNvSpPr>
          <p:nvPr>
            <p:ph type="sldNum" sz="quarter" idx="10"/>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2222784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B50C43C-2B0F-B074-1C66-12059CAC1017}"/>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42812171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2DB5-0745-ECF5-4665-F11D9EBEC312}"/>
              </a:ext>
            </a:extLst>
          </p:cNvPr>
          <p:cNvSpPr>
            <a:spLocks noGrp="1"/>
          </p:cNvSpPr>
          <p:nvPr>
            <p:ph type="title"/>
          </p:nvPr>
        </p:nvSpPr>
        <p:spPr>
          <a:xfrm>
            <a:off x="463138" y="365126"/>
            <a:ext cx="7754587" cy="739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FA059-DEB9-5121-9F0B-2431BC422B48}"/>
              </a:ext>
            </a:extLst>
          </p:cNvPr>
          <p:cNvSpPr>
            <a:spLocks noGrp="1"/>
          </p:cNvSpPr>
          <p:nvPr>
            <p:ph type="body" idx="1"/>
          </p:nvPr>
        </p:nvSpPr>
        <p:spPr>
          <a:xfrm>
            <a:off x="661658" y="1314997"/>
            <a:ext cx="75560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Footer Placeholder 4">
            <a:extLst>
              <a:ext uri="{FF2B5EF4-FFF2-40B4-BE49-F238E27FC236}">
                <a16:creationId xmlns:a16="http://schemas.microsoft.com/office/drawing/2014/main" id="{A78EEAF4-37F2-CC24-200C-7DBB05F35C3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4" name="Rectangle 3">
            <a:extLst>
              <a:ext uri="{FF2B5EF4-FFF2-40B4-BE49-F238E27FC236}">
                <a16:creationId xmlns:a16="http://schemas.microsoft.com/office/drawing/2014/main" id="{252B54FD-E66D-3FAE-E5D2-6EBB20D61B89}"/>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0014D30-8F29-75A7-21E6-B281149153FD}"/>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010731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417517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7" name="Footer Placeholder 4">
            <a:extLst>
              <a:ext uri="{FF2B5EF4-FFF2-40B4-BE49-F238E27FC236}">
                <a16:creationId xmlns:a16="http://schemas.microsoft.com/office/drawing/2014/main" id="{52439FE4-C4D3-93BA-14C9-347A72474D33}"/>
              </a:ext>
            </a:extLst>
          </p:cNvPr>
          <p:cNvSpPr txBox="1">
            <a:spLocks/>
          </p:cNvSpPr>
          <p:nvPr userDrawn="1"/>
        </p:nvSpPr>
        <p:spPr>
          <a:xfrm>
            <a:off x="266813" y="6430931"/>
            <a:ext cx="2514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C4FCDD26-43DB-4055-586B-1874D46E8D4B}"/>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327756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A3878C26-352C-C0D0-A2A2-8B905719064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953096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A3878C26-352C-C0D0-A2A2-8B905719064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27950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84A0-E4D6-D77F-9232-E3E846B5B646}"/>
              </a:ext>
            </a:extLst>
          </p:cNvPr>
          <p:cNvSpPr>
            <a:spLocks noGrp="1"/>
          </p:cNvSpPr>
          <p:nvPr>
            <p:ph type="title" hasCustomPrompt="1"/>
          </p:nvPr>
        </p:nvSpPr>
        <p:spPr>
          <a:xfrm>
            <a:off x="452717" y="676894"/>
            <a:ext cx="5257800" cy="1325563"/>
          </a:xfrm>
        </p:spPr>
        <p:txBody>
          <a:bodyPr/>
          <a:lstStyle/>
          <a:p>
            <a:r>
              <a:rPr lang="en-US"/>
              <a:t>Click to edit title</a:t>
            </a:r>
          </a:p>
        </p:txBody>
      </p:sp>
      <p:sp>
        <p:nvSpPr>
          <p:cNvPr id="3" name="Content Placeholder 2">
            <a:extLst>
              <a:ext uri="{FF2B5EF4-FFF2-40B4-BE49-F238E27FC236}">
                <a16:creationId xmlns:a16="http://schemas.microsoft.com/office/drawing/2014/main" id="{C998DC7C-4A77-D245-D16D-0245BFD250C0}"/>
              </a:ext>
            </a:extLst>
          </p:cNvPr>
          <p:cNvSpPr>
            <a:spLocks noGrp="1"/>
          </p:cNvSpPr>
          <p:nvPr>
            <p:ph sz="half" idx="1"/>
          </p:nvPr>
        </p:nvSpPr>
        <p:spPr>
          <a:xfrm>
            <a:off x="452717" y="2002457"/>
            <a:ext cx="5257800" cy="2766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13DCDC4-320D-9BCC-AF86-FE9F96F4025A}"/>
              </a:ext>
            </a:extLst>
          </p:cNvPr>
          <p:cNvSpPr/>
          <p:nvPr userDrawn="1"/>
        </p:nvSpPr>
        <p:spPr>
          <a:xfrm>
            <a:off x="7059706" y="0"/>
            <a:ext cx="5132294" cy="6400800"/>
          </a:xfrm>
          <a:prstGeom prst="rect">
            <a:avLst/>
          </a:prstGeom>
          <a:solidFill>
            <a:srgbClr val="1E2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8A323BE-89D6-1C35-9522-DF3E77152E9D}"/>
              </a:ext>
            </a:extLst>
          </p:cNvPr>
          <p:cNvSpPr>
            <a:spLocks noGrp="1"/>
          </p:cNvSpPr>
          <p:nvPr>
            <p:ph sz="half" idx="2"/>
          </p:nvPr>
        </p:nvSpPr>
        <p:spPr>
          <a:xfrm>
            <a:off x="7580503" y="676894"/>
            <a:ext cx="4158780" cy="525325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494549FB-4315-16E3-FD9B-3E6B39A75C6A}"/>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7" name="Slide Number Placeholder 5">
            <a:extLst>
              <a:ext uri="{FF2B5EF4-FFF2-40B4-BE49-F238E27FC236}">
                <a16:creationId xmlns:a16="http://schemas.microsoft.com/office/drawing/2014/main" id="{36081F29-8252-BB44-6E1D-7FA97ECCB9E2}"/>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949182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2.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2.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1.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870CBD-5CB9-942D-6CFE-8953B37C4EDE}"/>
              </a:ext>
            </a:extLst>
          </p:cNvPr>
          <p:cNvSpPr>
            <a:spLocks noGrp="1"/>
          </p:cNvSpPr>
          <p:nvPr>
            <p:ph type="title"/>
          </p:nvPr>
        </p:nvSpPr>
        <p:spPr>
          <a:xfrm>
            <a:off x="389965" y="365125"/>
            <a:ext cx="1138965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315F27-1006-3DB0-D808-4B4DDCE6148B}"/>
              </a:ext>
            </a:extLst>
          </p:cNvPr>
          <p:cNvSpPr>
            <a:spLocks noGrp="1"/>
          </p:cNvSpPr>
          <p:nvPr>
            <p:ph type="body" idx="1"/>
          </p:nvPr>
        </p:nvSpPr>
        <p:spPr>
          <a:xfrm>
            <a:off x="389965" y="1825625"/>
            <a:ext cx="11389659" cy="37585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Text&#10;&#10;Description automatically generated with medium confidence">
            <a:extLst>
              <a:ext uri="{FF2B5EF4-FFF2-40B4-BE49-F238E27FC236}">
                <a16:creationId xmlns:a16="http://schemas.microsoft.com/office/drawing/2014/main" id="{9FA481DD-32B8-5AEA-0616-FA6ED2C3DB59}"/>
              </a:ext>
            </a:extLst>
          </p:cNvPr>
          <p:cNvPicPr>
            <a:picLocks noChangeAspect="1"/>
          </p:cNvPicPr>
          <p:nvPr userDrawn="1"/>
        </p:nvPicPr>
        <p:blipFill>
          <a:blip r:embed="rId15"/>
          <a:stretch>
            <a:fillRect/>
          </a:stretch>
        </p:blipFill>
        <p:spPr>
          <a:xfrm>
            <a:off x="10680694" y="6383966"/>
            <a:ext cx="1393650" cy="458930"/>
          </a:xfrm>
          <a:prstGeom prst="rect">
            <a:avLst/>
          </a:prstGeom>
        </p:spPr>
      </p:pic>
      <p:sp>
        <p:nvSpPr>
          <p:cNvPr id="4" name="Slide Number Placeholder 5">
            <a:extLst>
              <a:ext uri="{FF2B5EF4-FFF2-40B4-BE49-F238E27FC236}">
                <a16:creationId xmlns:a16="http://schemas.microsoft.com/office/drawing/2014/main" id="{B98130B7-1141-8D39-E7F6-DFD2974A68CB}"/>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9266840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3600" b="1" kern="1200">
          <a:solidFill>
            <a:srgbClr val="1E2F5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F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F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F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F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F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870CBD-5CB9-942D-6CFE-8953B37C4EDE}"/>
              </a:ext>
            </a:extLst>
          </p:cNvPr>
          <p:cNvSpPr>
            <a:spLocks noGrp="1"/>
          </p:cNvSpPr>
          <p:nvPr>
            <p:ph type="title"/>
          </p:nvPr>
        </p:nvSpPr>
        <p:spPr>
          <a:xfrm>
            <a:off x="389965" y="365125"/>
            <a:ext cx="1138965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315F27-1006-3DB0-D808-4B4DDCE6148B}"/>
              </a:ext>
            </a:extLst>
          </p:cNvPr>
          <p:cNvSpPr>
            <a:spLocks noGrp="1"/>
          </p:cNvSpPr>
          <p:nvPr>
            <p:ph type="body" idx="1"/>
          </p:nvPr>
        </p:nvSpPr>
        <p:spPr>
          <a:xfrm>
            <a:off x="389965" y="1825625"/>
            <a:ext cx="11389659" cy="37585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Text&#10;&#10;Description automatically generated with medium confidence">
            <a:extLst>
              <a:ext uri="{FF2B5EF4-FFF2-40B4-BE49-F238E27FC236}">
                <a16:creationId xmlns:a16="http://schemas.microsoft.com/office/drawing/2014/main" id="{9FA481DD-32B8-5AEA-0616-FA6ED2C3DB59}"/>
              </a:ext>
            </a:extLst>
          </p:cNvPr>
          <p:cNvPicPr>
            <a:picLocks noChangeAspect="1"/>
          </p:cNvPicPr>
          <p:nvPr userDrawn="1"/>
        </p:nvPicPr>
        <p:blipFill>
          <a:blip r:embed="rId23"/>
          <a:stretch>
            <a:fillRect/>
          </a:stretch>
        </p:blipFill>
        <p:spPr>
          <a:xfrm>
            <a:off x="10680694" y="6383966"/>
            <a:ext cx="1393650" cy="458930"/>
          </a:xfrm>
          <a:prstGeom prst="rect">
            <a:avLst/>
          </a:prstGeom>
        </p:spPr>
      </p:pic>
      <p:sp>
        <p:nvSpPr>
          <p:cNvPr id="4" name="Slide Number Placeholder 5">
            <a:extLst>
              <a:ext uri="{FF2B5EF4-FFF2-40B4-BE49-F238E27FC236}">
                <a16:creationId xmlns:a16="http://schemas.microsoft.com/office/drawing/2014/main" id="{B98130B7-1141-8D39-E7F6-DFD2974A68CB}"/>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810080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Lst>
  <p:txStyles>
    <p:titleStyle>
      <a:lvl1pPr algn="l" defTabSz="914400" rtl="0" eaLnBrk="1" latinLnBrk="0" hangingPunct="1">
        <a:lnSpc>
          <a:spcPct val="90000"/>
        </a:lnSpc>
        <a:spcBef>
          <a:spcPct val="0"/>
        </a:spcBef>
        <a:buNone/>
        <a:defRPr sz="3600" b="1" kern="1200">
          <a:solidFill>
            <a:srgbClr val="1E2F5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F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F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F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F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F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870CBD-5CB9-942D-6CFE-8953B37C4EDE}"/>
              </a:ext>
            </a:extLst>
          </p:cNvPr>
          <p:cNvSpPr>
            <a:spLocks noGrp="1"/>
          </p:cNvSpPr>
          <p:nvPr>
            <p:ph type="title"/>
          </p:nvPr>
        </p:nvSpPr>
        <p:spPr>
          <a:xfrm>
            <a:off x="389965" y="365125"/>
            <a:ext cx="1138965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315F27-1006-3DB0-D808-4B4DDCE6148B}"/>
              </a:ext>
            </a:extLst>
          </p:cNvPr>
          <p:cNvSpPr>
            <a:spLocks noGrp="1"/>
          </p:cNvSpPr>
          <p:nvPr>
            <p:ph type="body" idx="1"/>
          </p:nvPr>
        </p:nvSpPr>
        <p:spPr>
          <a:xfrm>
            <a:off x="389965" y="1825625"/>
            <a:ext cx="11389659" cy="37585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FEA5A2FC-2413-905C-460C-2C31913B90A7}"/>
              </a:ext>
            </a:extLst>
          </p:cNvPr>
          <p:cNvSpPr txBox="1">
            <a:spLocks/>
          </p:cNvSpPr>
          <p:nvPr userDrawn="1"/>
        </p:nvSpPr>
        <p:spPr>
          <a:xfrm>
            <a:off x="266813" y="6430931"/>
            <a:ext cx="2514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pic>
        <p:nvPicPr>
          <p:cNvPr id="4" name="Picture 3" descr="Text&#10;&#10;Description automatically generated with medium confidence">
            <a:extLst>
              <a:ext uri="{FF2B5EF4-FFF2-40B4-BE49-F238E27FC236}">
                <a16:creationId xmlns:a16="http://schemas.microsoft.com/office/drawing/2014/main" id="{134F1EB7-D0BD-C4A2-DC2D-D0BCBDB97AA2}"/>
              </a:ext>
            </a:extLst>
          </p:cNvPr>
          <p:cNvPicPr>
            <a:picLocks noChangeAspect="1"/>
          </p:cNvPicPr>
          <p:nvPr userDrawn="1"/>
        </p:nvPicPr>
        <p:blipFill>
          <a:blip r:embed="rId16"/>
          <a:stretch>
            <a:fillRect/>
          </a:stretch>
        </p:blipFill>
        <p:spPr>
          <a:xfrm>
            <a:off x="10680694" y="6383966"/>
            <a:ext cx="1393650" cy="458930"/>
          </a:xfrm>
          <a:prstGeom prst="rect">
            <a:avLst/>
          </a:prstGeom>
        </p:spPr>
      </p:pic>
      <p:sp>
        <p:nvSpPr>
          <p:cNvPr id="5" name="Slide Number Placeholder 5">
            <a:extLst>
              <a:ext uri="{FF2B5EF4-FFF2-40B4-BE49-F238E27FC236}">
                <a16:creationId xmlns:a16="http://schemas.microsoft.com/office/drawing/2014/main" id="{5527D64E-CDB8-77D7-17C4-ABAC6D616A7B}"/>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426919530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l" defTabSz="914400" rtl="0" eaLnBrk="1" latinLnBrk="0" hangingPunct="1">
        <a:lnSpc>
          <a:spcPct val="90000"/>
        </a:lnSpc>
        <a:spcBef>
          <a:spcPct val="0"/>
        </a:spcBef>
        <a:buNone/>
        <a:defRPr sz="3600" b="1" kern="1200">
          <a:solidFill>
            <a:srgbClr val="1E2F5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F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F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F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F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F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app.criticalmention.com/app/#clip/view/747171ee-5822-43ac-8483-a38570c7e40d?token=db2dbe19-707a-48cd-b03f-bd3d8f78b203" TargetMode="External"/><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27.png"/><Relationship Id="rId5" Type="http://schemas.openxmlformats.org/officeDocument/2006/relationships/hyperlink" Target="https://app.criticalmention.com/app/#clip/view/9c685654-4632-4cef-9111-465113cd4c53?token=db2dbe19-707a-48cd-b03f-bd3d8f78b203" TargetMode="Externa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p81c8Yqf1lw" TargetMode="External"/><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hyperlink" Target="https://gcc02.safelinks.protection.outlook.com/?url=https%3A%2F%2Fyoutu.be%2FSNyA_HksoKo&amp;data=05%7C01%7CHolly.Mortlock%40scc.virginia.gov%7C48fe5cef6db347adc04f08dbe13e4706%7C1791a7f12629474f8283d4da7899c3be%7C0%7C0%7C638351429866304195%7CUnknown%7CTWFpbGZsb3d8eyJWIjoiMC4wLjAwMDAiLCJQIjoiV2luMzIiLCJBTiI6Ik1haWwiLCJXVCI6Mn0%3D%7C3000%7C%7C%7C&amp;sdata=EKCizJ0ItK8oUJb%2F0pe%2BDo5D%2FGuCqEjKQNiv8p9ijiI%3D&amp;reserved=0" TargetMode="External"/><Relationship Id="rId4" Type="http://schemas.openxmlformats.org/officeDocument/2006/relationships/hyperlink" Target="https://gcc02.safelinks.protection.outlook.com/?url=https%3A%2F%2Fyoutu.be%2Fo8aaSAspUn4&amp;data=05%7C01%7CHolly.Mortlock%40scc.virginia.gov%7C48fe5cef6db347adc04f08dbe13e4706%7C1791a7f12629474f8283d4da7899c3be%7C0%7C0%7C638351429866304195%7CUnknown%7CTWFpbGZsb3d8eyJWIjoiMC4wLjAwMDAiLCJQIjoiV2luMzIiLCJBTiI6Ik1haWwiLCJXVCI6Mn0%3D%7C3000%7C%7C%7C&amp;sdata=Aw4XbG6PTohUTMhuMgJp%2BTMBxvuwvoFU%2BEGSypgVviY%3D&amp;reserved=0"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www.marketplace.virginia.gov/virginia-health-benefit-exchange"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hyperlink" Target="mailto:ExchangeDivision@scc.virginia.gov" TargetMode="Externa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hyperlink" Target="https://www.marketplace.virginia.gov/virginia-health-benefit-exchange"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8DDFB6-75B4-D0A9-3D5C-AF5C0CEEB183}"/>
              </a:ext>
            </a:extLst>
          </p:cNvPr>
          <p:cNvSpPr>
            <a:spLocks noGrp="1"/>
          </p:cNvSpPr>
          <p:nvPr>
            <p:ph type="body" idx="1"/>
          </p:nvPr>
        </p:nvSpPr>
        <p:spPr/>
        <p:txBody>
          <a:bodyPr vert="horz" lIns="91440" tIns="45720" rIns="91440" bIns="45720" rtlCol="0" anchor="t">
            <a:normAutofit/>
          </a:bodyPr>
          <a:lstStyle/>
          <a:p>
            <a:r>
              <a:rPr lang="en-US">
                <a:latin typeface="Arial"/>
                <a:cs typeface="Arial"/>
              </a:rPr>
              <a:t>December 12, 2023</a:t>
            </a:r>
          </a:p>
        </p:txBody>
      </p:sp>
      <p:sp>
        <p:nvSpPr>
          <p:cNvPr id="2" name="Title 1">
            <a:extLst>
              <a:ext uri="{FF2B5EF4-FFF2-40B4-BE49-F238E27FC236}">
                <a16:creationId xmlns:a16="http://schemas.microsoft.com/office/drawing/2014/main" id="{7167CEEB-58F6-2DF2-7909-E79E680A49ED}"/>
              </a:ext>
            </a:extLst>
          </p:cNvPr>
          <p:cNvSpPr>
            <a:spLocks noGrp="1"/>
          </p:cNvSpPr>
          <p:nvPr>
            <p:ph type="title"/>
          </p:nvPr>
        </p:nvSpPr>
        <p:spPr/>
        <p:txBody>
          <a:bodyPr>
            <a:normAutofit fontScale="90000"/>
          </a:bodyPr>
          <a:lstStyle/>
          <a:p>
            <a:r>
              <a:rPr lang="en-US">
                <a:latin typeface="Arial"/>
                <a:cs typeface="Arial"/>
              </a:rPr>
              <a:t>Virginia Health Benefit Exchange Advisory Committee Meeting</a:t>
            </a:r>
            <a:br>
              <a:rPr lang="en-US"/>
            </a:br>
            <a:br>
              <a:rPr lang="en-US"/>
            </a:br>
            <a:r>
              <a:rPr lang="en-US" sz="2400">
                <a:latin typeface="Arial"/>
                <a:cs typeface="Arial"/>
              </a:rPr>
              <a:t>Sabrina Corlette, Chair</a:t>
            </a:r>
            <a:br>
              <a:rPr lang="en-US" sz="2400"/>
            </a:br>
            <a:r>
              <a:rPr lang="en-US" sz="2200" err="1">
                <a:latin typeface="Arial"/>
                <a:cs typeface="Calibri"/>
              </a:rPr>
              <a:t>Ikeita</a:t>
            </a:r>
            <a:r>
              <a:rPr lang="en-US" sz="2200">
                <a:latin typeface="Arial"/>
                <a:cs typeface="Calibri"/>
              </a:rPr>
              <a:t> Cantú Hinojosa</a:t>
            </a:r>
            <a:r>
              <a:rPr lang="en-US" sz="2200" b="0">
                <a:latin typeface="Calibri"/>
                <a:cs typeface="Calibri"/>
              </a:rPr>
              <a:t> </a:t>
            </a:r>
            <a:r>
              <a:rPr lang="en-US" sz="2400">
                <a:latin typeface="Arial"/>
                <a:cs typeface="Arial"/>
              </a:rPr>
              <a:t>, Vice Chair</a:t>
            </a:r>
            <a:endParaRPr lang="en-US">
              <a:latin typeface="Arial"/>
              <a:cs typeface="Arial"/>
            </a:endParaRPr>
          </a:p>
        </p:txBody>
      </p:sp>
    </p:spTree>
    <p:extLst>
      <p:ext uri="{BB962C8B-B14F-4D97-AF65-F5344CB8AC3E}">
        <p14:creationId xmlns:p14="http://schemas.microsoft.com/office/powerpoint/2010/main" val="4223524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85E1-6A3A-3BAA-6699-9D9A72C5E17A}"/>
              </a:ext>
            </a:extLst>
          </p:cNvPr>
          <p:cNvSpPr>
            <a:spLocks noGrp="1"/>
          </p:cNvSpPr>
          <p:nvPr>
            <p:ph type="title"/>
          </p:nvPr>
        </p:nvSpPr>
        <p:spPr>
          <a:xfrm>
            <a:off x="324591" y="-8906"/>
            <a:ext cx="6630039" cy="1325563"/>
          </a:xfrm>
        </p:spPr>
        <p:txBody>
          <a:bodyPr/>
          <a:lstStyle/>
          <a:p>
            <a:r>
              <a:rPr lang="en-US"/>
              <a:t>Top Locations and Keywords</a:t>
            </a:r>
          </a:p>
        </p:txBody>
      </p:sp>
      <p:sp>
        <p:nvSpPr>
          <p:cNvPr id="6" name="Slide Number Placeholder 5">
            <a:extLst>
              <a:ext uri="{FF2B5EF4-FFF2-40B4-BE49-F238E27FC236}">
                <a16:creationId xmlns:a16="http://schemas.microsoft.com/office/drawing/2014/main" id="{F7DC851A-9A91-3086-473C-F91F422A2C6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0D2D3D-8C18-5F4C-AE5B-9418F7C80968}"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CEB3781-3517-A0E6-F1C7-5C0D65EA4B53}"/>
              </a:ext>
            </a:extLst>
          </p:cNvPr>
          <p:cNvSpPr txBox="1"/>
          <p:nvPr/>
        </p:nvSpPr>
        <p:spPr>
          <a:xfrm>
            <a:off x="7050505" y="328462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sp>
        <p:nvSpPr>
          <p:cNvPr id="8" name="Content Placeholder 7">
            <a:extLst>
              <a:ext uri="{FF2B5EF4-FFF2-40B4-BE49-F238E27FC236}">
                <a16:creationId xmlns:a16="http://schemas.microsoft.com/office/drawing/2014/main" id="{699985B4-8C01-83EA-7257-489C9A0D682B}"/>
              </a:ext>
            </a:extLst>
          </p:cNvPr>
          <p:cNvSpPr>
            <a:spLocks noGrp="1"/>
          </p:cNvSpPr>
          <p:nvPr>
            <p:ph sz="half" idx="2"/>
          </p:nvPr>
        </p:nvSpPr>
        <p:spPr>
          <a:xfrm>
            <a:off x="7372823" y="441063"/>
            <a:ext cx="4354428" cy="5634259"/>
          </a:xfrm>
        </p:spPr>
        <p:txBody>
          <a:bodyPr vert="horz" lIns="91440" tIns="45720" rIns="91440" bIns="45720" rtlCol="0" anchor="t">
            <a:normAutofit/>
          </a:bodyPr>
          <a:lstStyle/>
          <a:p>
            <a:pPr marL="0" indent="0">
              <a:lnSpc>
                <a:spcPct val="120000"/>
              </a:lnSpc>
              <a:buNone/>
            </a:pPr>
            <a:r>
              <a:rPr lang="en-US" sz="2000"/>
              <a:t>Virginia’s Insurance Marketplace secured earned media coverage in many of Virginia’s top markets including Washington, D.C. (northern VA), Norfolk, Roanoke, and Richmond.</a:t>
            </a:r>
          </a:p>
          <a:p>
            <a:pPr marL="0" indent="0">
              <a:lnSpc>
                <a:spcPct val="120000"/>
              </a:lnSpc>
              <a:buNone/>
            </a:pPr>
            <a:endParaRPr lang="en-US"/>
          </a:p>
        </p:txBody>
      </p:sp>
      <p:pic>
        <p:nvPicPr>
          <p:cNvPr id="9" name="Picture 8" descr="A yellow and white stripes&#10;&#10;Description automatically generated">
            <a:extLst>
              <a:ext uri="{FF2B5EF4-FFF2-40B4-BE49-F238E27FC236}">
                <a16:creationId xmlns:a16="http://schemas.microsoft.com/office/drawing/2014/main" id="{0F4496DB-23DC-8353-BB4A-16CE1529D657}"/>
              </a:ext>
            </a:extLst>
          </p:cNvPr>
          <p:cNvPicPr>
            <a:picLocks noChangeAspect="1"/>
          </p:cNvPicPr>
          <p:nvPr/>
        </p:nvPicPr>
        <p:blipFill>
          <a:blip r:embed="rId3"/>
          <a:stretch>
            <a:fillRect/>
          </a:stretch>
        </p:blipFill>
        <p:spPr>
          <a:xfrm>
            <a:off x="207657" y="1657668"/>
            <a:ext cx="6746973" cy="1434461"/>
          </a:xfrm>
          <a:prstGeom prst="rect">
            <a:avLst/>
          </a:prstGeom>
        </p:spPr>
      </p:pic>
      <p:pic>
        <p:nvPicPr>
          <p:cNvPr id="13" name="Picture 12" descr="A close-up of words&#10;&#10;Description automatically generated">
            <a:extLst>
              <a:ext uri="{FF2B5EF4-FFF2-40B4-BE49-F238E27FC236}">
                <a16:creationId xmlns:a16="http://schemas.microsoft.com/office/drawing/2014/main" id="{0BCE6ADB-2EA8-8CDD-1EEB-7E242FA3360C}"/>
              </a:ext>
            </a:extLst>
          </p:cNvPr>
          <p:cNvPicPr>
            <a:picLocks noChangeAspect="1"/>
          </p:cNvPicPr>
          <p:nvPr/>
        </p:nvPicPr>
        <p:blipFill>
          <a:blip r:embed="rId4"/>
          <a:stretch>
            <a:fillRect/>
          </a:stretch>
        </p:blipFill>
        <p:spPr>
          <a:xfrm>
            <a:off x="324591" y="3469287"/>
            <a:ext cx="6363090" cy="2340447"/>
          </a:xfrm>
          <a:prstGeom prst="rect">
            <a:avLst/>
          </a:prstGeom>
        </p:spPr>
      </p:pic>
      <p:pic>
        <p:nvPicPr>
          <p:cNvPr id="1026" name="Picture 2" descr="WTOP - Washington's Top News - Apps on Google Play">
            <a:extLst>
              <a:ext uri="{FF2B5EF4-FFF2-40B4-BE49-F238E27FC236}">
                <a16:creationId xmlns:a16="http://schemas.microsoft.com/office/drawing/2014/main" id="{AC5D53F3-6F88-4FE2-7B65-E8011E8340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7454" y="3034985"/>
            <a:ext cx="2531064" cy="12379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VY TV 10 ✓ | Portsmouth VA">
            <a:extLst>
              <a:ext uri="{FF2B5EF4-FFF2-40B4-BE49-F238E27FC236}">
                <a16:creationId xmlns:a16="http://schemas.microsoft.com/office/drawing/2014/main" id="{FE482561-BCF5-958A-6D36-C1A6B444A0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8291" y="3034984"/>
            <a:ext cx="1237935" cy="12379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TVR.com | News, Weather and Sports from WTVR Richmond">
            <a:extLst>
              <a:ext uri="{FF2B5EF4-FFF2-40B4-BE49-F238E27FC236}">
                <a16:creationId xmlns:a16="http://schemas.microsoft.com/office/drawing/2014/main" id="{83624550-8D7E-E60E-2CE7-B5C016CD8F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1812" y="4599948"/>
            <a:ext cx="2619660" cy="13774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cal News | WSLS 10">
            <a:extLst>
              <a:ext uri="{FF2B5EF4-FFF2-40B4-BE49-F238E27FC236}">
                <a16:creationId xmlns:a16="http://schemas.microsoft.com/office/drawing/2014/main" id="{962DBB67-5818-4334-C8E7-E5503D2929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7044" y="4388446"/>
            <a:ext cx="1240564" cy="7454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nal year to see holiday model railroad at Salem Museum | News/Talk 960-AM  &amp; FM-107.3 WFIR">
            <a:extLst>
              <a:ext uri="{FF2B5EF4-FFF2-40B4-BE49-F238E27FC236}">
                <a16:creationId xmlns:a16="http://schemas.microsoft.com/office/drawing/2014/main" id="{AD43A6C7-D302-67C5-EAA2-3AB4129AAA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3291" y="5231884"/>
            <a:ext cx="2048071" cy="745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455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293113-B105-D8CA-8B76-FD170A60EBC6}"/>
              </a:ext>
            </a:extLst>
          </p:cNvPr>
          <p:cNvSpPr>
            <a:spLocks noGrp="1"/>
          </p:cNvSpPr>
          <p:nvPr>
            <p:ph type="title"/>
          </p:nvPr>
        </p:nvSpPr>
        <p:spPr/>
        <p:txBody>
          <a:bodyPr/>
          <a:lstStyle/>
          <a:p>
            <a:r>
              <a:rPr lang="en-US"/>
              <a:t>Satellite Media Tour Key Coverage</a:t>
            </a:r>
          </a:p>
        </p:txBody>
      </p:sp>
      <p:sp>
        <p:nvSpPr>
          <p:cNvPr id="3" name="Slide Number Placeholder 5">
            <a:extLst>
              <a:ext uri="{FF2B5EF4-FFF2-40B4-BE49-F238E27FC236}">
                <a16:creationId xmlns:a16="http://schemas.microsoft.com/office/drawing/2014/main" id="{8C4038EB-ED47-BD29-0D77-F75F64D99F7D}"/>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0D2D3D-8C18-5F4C-AE5B-9418F7C80968}"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 Placeholder 5">
            <a:extLst>
              <a:ext uri="{FF2B5EF4-FFF2-40B4-BE49-F238E27FC236}">
                <a16:creationId xmlns:a16="http://schemas.microsoft.com/office/drawing/2014/main" id="{7BCBAD50-2FC2-D473-C829-7DA93E32F090}"/>
              </a:ext>
            </a:extLst>
          </p:cNvPr>
          <p:cNvSpPr>
            <a:spLocks noGrp="1"/>
          </p:cNvSpPr>
          <p:nvPr>
            <p:ph type="body" idx="1"/>
          </p:nvPr>
        </p:nvSpPr>
        <p:spPr>
          <a:xfrm>
            <a:off x="463138" y="1104406"/>
            <a:ext cx="7556067" cy="478275"/>
          </a:xfrm>
        </p:spPr>
        <p:txBody>
          <a:bodyPr/>
          <a:lstStyle/>
          <a:p>
            <a:r>
              <a:rPr lang="en-US"/>
              <a:t>Key Coverage</a:t>
            </a:r>
          </a:p>
        </p:txBody>
      </p:sp>
      <p:pic>
        <p:nvPicPr>
          <p:cNvPr id="9" name="Picture 8" descr="A person in a blue dress&#10;&#10;Description automatically generated">
            <a:hlinkClick r:id="rId3"/>
            <a:extLst>
              <a:ext uri="{FF2B5EF4-FFF2-40B4-BE49-F238E27FC236}">
                <a16:creationId xmlns:a16="http://schemas.microsoft.com/office/drawing/2014/main" id="{4DB20629-3C2A-EDD7-1C93-ED0A2EB5EFB2}"/>
              </a:ext>
            </a:extLst>
          </p:cNvPr>
          <p:cNvPicPr>
            <a:picLocks noChangeAspect="1"/>
          </p:cNvPicPr>
          <p:nvPr/>
        </p:nvPicPr>
        <p:blipFill>
          <a:blip r:embed="rId4"/>
          <a:stretch>
            <a:fillRect/>
          </a:stretch>
        </p:blipFill>
        <p:spPr>
          <a:xfrm>
            <a:off x="599090" y="1747211"/>
            <a:ext cx="4111334" cy="2301814"/>
          </a:xfrm>
          <a:prstGeom prst="rect">
            <a:avLst/>
          </a:prstGeom>
        </p:spPr>
      </p:pic>
      <p:pic>
        <p:nvPicPr>
          <p:cNvPr id="11" name="Picture 10" descr="A person in a suit&#10;&#10;Description automatically generated">
            <a:hlinkClick r:id="rId5"/>
            <a:extLst>
              <a:ext uri="{FF2B5EF4-FFF2-40B4-BE49-F238E27FC236}">
                <a16:creationId xmlns:a16="http://schemas.microsoft.com/office/drawing/2014/main" id="{DB654105-B377-A2DB-4E28-200107DAE98C}"/>
              </a:ext>
            </a:extLst>
          </p:cNvPr>
          <p:cNvPicPr>
            <a:picLocks noChangeAspect="1"/>
          </p:cNvPicPr>
          <p:nvPr/>
        </p:nvPicPr>
        <p:blipFill>
          <a:blip r:embed="rId6"/>
          <a:stretch>
            <a:fillRect/>
          </a:stretch>
        </p:blipFill>
        <p:spPr>
          <a:xfrm>
            <a:off x="5868380" y="1258124"/>
            <a:ext cx="4656066" cy="2637064"/>
          </a:xfrm>
          <a:prstGeom prst="rect">
            <a:avLst/>
          </a:prstGeom>
        </p:spPr>
      </p:pic>
      <p:pic>
        <p:nvPicPr>
          <p:cNvPr id="13" name="Picture 12" descr="A person in a suit&#10;&#10;Description automatically generated">
            <a:hlinkClick r:id="rId5"/>
            <a:extLst>
              <a:ext uri="{FF2B5EF4-FFF2-40B4-BE49-F238E27FC236}">
                <a16:creationId xmlns:a16="http://schemas.microsoft.com/office/drawing/2014/main" id="{1A2DF182-D84F-BB7B-8217-ED6793F32085}"/>
              </a:ext>
            </a:extLst>
          </p:cNvPr>
          <p:cNvPicPr>
            <a:picLocks noChangeAspect="1"/>
          </p:cNvPicPr>
          <p:nvPr/>
        </p:nvPicPr>
        <p:blipFill>
          <a:blip r:embed="rId7"/>
          <a:stretch>
            <a:fillRect/>
          </a:stretch>
        </p:blipFill>
        <p:spPr>
          <a:xfrm>
            <a:off x="2338905" y="4224600"/>
            <a:ext cx="3397714" cy="1920074"/>
          </a:xfrm>
          <a:prstGeom prst="rect">
            <a:avLst/>
          </a:prstGeom>
        </p:spPr>
      </p:pic>
      <p:pic>
        <p:nvPicPr>
          <p:cNvPr id="15" name="Picture 14" descr="A screen shot of a blue and white logo&#10;&#10;Description automatically generated">
            <a:hlinkClick r:id="rId5"/>
            <a:extLst>
              <a:ext uri="{FF2B5EF4-FFF2-40B4-BE49-F238E27FC236}">
                <a16:creationId xmlns:a16="http://schemas.microsoft.com/office/drawing/2014/main" id="{9AAC43A4-55DF-2635-DEEC-4C799B25A0E6}"/>
              </a:ext>
            </a:extLst>
          </p:cNvPr>
          <p:cNvPicPr>
            <a:picLocks noChangeAspect="1"/>
          </p:cNvPicPr>
          <p:nvPr/>
        </p:nvPicPr>
        <p:blipFill>
          <a:blip r:embed="rId8"/>
          <a:stretch>
            <a:fillRect/>
          </a:stretch>
        </p:blipFill>
        <p:spPr>
          <a:xfrm>
            <a:off x="7003481" y="4151949"/>
            <a:ext cx="3608605" cy="2065375"/>
          </a:xfrm>
          <a:prstGeom prst="rect">
            <a:avLst/>
          </a:prstGeom>
        </p:spPr>
      </p:pic>
    </p:spTree>
    <p:extLst>
      <p:ext uri="{BB962C8B-B14F-4D97-AF65-F5344CB8AC3E}">
        <p14:creationId xmlns:p14="http://schemas.microsoft.com/office/powerpoint/2010/main" val="1296389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CCB7-2B2F-45F5-B548-11B0CB74E8DB}"/>
              </a:ext>
            </a:extLst>
          </p:cNvPr>
          <p:cNvSpPr>
            <a:spLocks noGrp="1"/>
          </p:cNvSpPr>
          <p:nvPr>
            <p:ph type="title" idx="4294967295"/>
          </p:nvPr>
        </p:nvSpPr>
        <p:spPr>
          <a:xfrm>
            <a:off x="0" y="668338"/>
            <a:ext cx="11360150" cy="831850"/>
          </a:xfrm>
        </p:spPr>
        <p:txBody>
          <a:bodyPr/>
          <a:lstStyle/>
          <a:p>
            <a:r>
              <a:rPr lang="en-US"/>
              <a:t>Marketing Campaign Examples</a:t>
            </a:r>
          </a:p>
        </p:txBody>
      </p:sp>
      <p:pic>
        <p:nvPicPr>
          <p:cNvPr id="4" name="Picture 3" descr="A screenshot of a website&#10;&#10;Description automatically generated">
            <a:extLst>
              <a:ext uri="{FF2B5EF4-FFF2-40B4-BE49-F238E27FC236}">
                <a16:creationId xmlns:a16="http://schemas.microsoft.com/office/drawing/2014/main" id="{92A9608C-346D-40BD-8CDF-4D38AD53F303}"/>
              </a:ext>
            </a:extLst>
          </p:cNvPr>
          <p:cNvPicPr>
            <a:picLocks noChangeAspect="1"/>
          </p:cNvPicPr>
          <p:nvPr/>
        </p:nvPicPr>
        <p:blipFill rotWithShape="1">
          <a:blip r:embed="rId3"/>
          <a:srcRect l="3636" t="21957" r="4156" b="-422"/>
          <a:stretch/>
        </p:blipFill>
        <p:spPr>
          <a:xfrm>
            <a:off x="7985876" y="717818"/>
            <a:ext cx="3691372" cy="2465916"/>
          </a:xfrm>
          <a:prstGeom prst="rect">
            <a:avLst/>
          </a:prstGeom>
        </p:spPr>
      </p:pic>
      <p:pic>
        <p:nvPicPr>
          <p:cNvPr id="5" name="Picture 4" descr="A person and a child looking at a computer&#10;&#10;Description automatically generated">
            <a:extLst>
              <a:ext uri="{FF2B5EF4-FFF2-40B4-BE49-F238E27FC236}">
                <a16:creationId xmlns:a16="http://schemas.microsoft.com/office/drawing/2014/main" id="{B232185E-D551-4DA6-B0F0-0C079642B454}"/>
              </a:ext>
            </a:extLst>
          </p:cNvPr>
          <p:cNvPicPr>
            <a:picLocks noChangeAspect="1"/>
          </p:cNvPicPr>
          <p:nvPr/>
        </p:nvPicPr>
        <p:blipFill>
          <a:blip r:embed="rId4"/>
          <a:stretch>
            <a:fillRect/>
          </a:stretch>
        </p:blipFill>
        <p:spPr>
          <a:xfrm>
            <a:off x="5406452" y="1358562"/>
            <a:ext cx="2431923" cy="4771678"/>
          </a:xfrm>
          <a:prstGeom prst="rect">
            <a:avLst/>
          </a:prstGeom>
        </p:spPr>
      </p:pic>
      <p:pic>
        <p:nvPicPr>
          <p:cNvPr id="6" name="Picture 5" descr="A person holding a baby&#10;&#10;Description automatically generated">
            <a:extLst>
              <a:ext uri="{FF2B5EF4-FFF2-40B4-BE49-F238E27FC236}">
                <a16:creationId xmlns:a16="http://schemas.microsoft.com/office/drawing/2014/main" id="{D8F11FA9-EDD5-4DD1-9857-83A4E3F354F0}"/>
              </a:ext>
            </a:extLst>
          </p:cNvPr>
          <p:cNvPicPr>
            <a:picLocks noChangeAspect="1"/>
          </p:cNvPicPr>
          <p:nvPr/>
        </p:nvPicPr>
        <p:blipFill>
          <a:blip r:embed="rId5"/>
          <a:stretch>
            <a:fillRect/>
          </a:stretch>
        </p:blipFill>
        <p:spPr>
          <a:xfrm>
            <a:off x="2694908" y="1747489"/>
            <a:ext cx="2523520" cy="4451069"/>
          </a:xfrm>
          <a:prstGeom prst="rect">
            <a:avLst/>
          </a:prstGeom>
        </p:spPr>
      </p:pic>
      <p:pic>
        <p:nvPicPr>
          <p:cNvPr id="7" name="Picture 6" descr="A screenshot of a video&#10;&#10;Description automatically generated">
            <a:extLst>
              <a:ext uri="{FF2B5EF4-FFF2-40B4-BE49-F238E27FC236}">
                <a16:creationId xmlns:a16="http://schemas.microsoft.com/office/drawing/2014/main" id="{53A41E2E-4ED6-4C72-A248-33FA643C1B89}"/>
              </a:ext>
            </a:extLst>
          </p:cNvPr>
          <p:cNvPicPr>
            <a:picLocks noChangeAspect="1"/>
          </p:cNvPicPr>
          <p:nvPr/>
        </p:nvPicPr>
        <p:blipFill>
          <a:blip r:embed="rId6"/>
          <a:stretch>
            <a:fillRect/>
          </a:stretch>
        </p:blipFill>
        <p:spPr>
          <a:xfrm>
            <a:off x="157810" y="1498116"/>
            <a:ext cx="2323065" cy="4097314"/>
          </a:xfrm>
          <a:prstGeom prst="rect">
            <a:avLst/>
          </a:prstGeom>
        </p:spPr>
      </p:pic>
      <p:pic>
        <p:nvPicPr>
          <p:cNvPr id="9" name="Picture 8" descr="A tv screen in a store&#10;&#10;Description automatically generated">
            <a:extLst>
              <a:ext uri="{FF2B5EF4-FFF2-40B4-BE49-F238E27FC236}">
                <a16:creationId xmlns:a16="http://schemas.microsoft.com/office/drawing/2014/main" id="{DC1B8E5E-A6D2-4A31-947C-C0F27048FA3A}"/>
              </a:ext>
            </a:extLst>
          </p:cNvPr>
          <p:cNvPicPr>
            <a:picLocks noChangeAspect="1"/>
          </p:cNvPicPr>
          <p:nvPr/>
        </p:nvPicPr>
        <p:blipFill rotWithShape="1">
          <a:blip r:embed="rId7"/>
          <a:srcRect r="-257" b="18563"/>
          <a:stretch/>
        </p:blipFill>
        <p:spPr>
          <a:xfrm>
            <a:off x="7986291" y="3584984"/>
            <a:ext cx="3859874" cy="2677023"/>
          </a:xfrm>
          <a:prstGeom prst="rect">
            <a:avLst/>
          </a:prstGeom>
        </p:spPr>
      </p:pic>
    </p:spTree>
    <p:extLst>
      <p:ext uri="{BB962C8B-B14F-4D97-AF65-F5344CB8AC3E}">
        <p14:creationId xmlns:p14="http://schemas.microsoft.com/office/powerpoint/2010/main" val="3929096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D33C3E-E942-48B3-A8A0-6C4DD294C441}"/>
              </a:ext>
            </a:extLst>
          </p:cNvPr>
          <p:cNvSpPr>
            <a:spLocks noGrp="1"/>
          </p:cNvSpPr>
          <p:nvPr>
            <p:ph type="title"/>
          </p:nvPr>
        </p:nvSpPr>
        <p:spPr>
          <a:xfrm>
            <a:off x="565395" y="862063"/>
            <a:ext cx="5456455" cy="4519833"/>
          </a:xfrm>
        </p:spPr>
        <p:txBody>
          <a:bodyPr/>
          <a:lstStyle/>
          <a:p>
            <a:pPr marL="0" marR="0">
              <a:spcBef>
                <a:spcPts val="0"/>
              </a:spcBef>
              <a:spcAft>
                <a:spcPts val="0"/>
              </a:spcAft>
            </a:pPr>
            <a:r>
              <a:rPr lang="es-US" sz="2000" b="1">
                <a:effectLst/>
                <a:latin typeface="+mj-lt"/>
                <a:ea typeface="Calibri" panose="020F0502020204030204" pitchFamily="34" charset="0"/>
              </a:rPr>
              <a:t>Broadcast TV </a:t>
            </a:r>
            <a:r>
              <a:rPr lang="es-US" sz="2000" b="1" err="1">
                <a:effectLst/>
                <a:latin typeface="+mj-lt"/>
                <a:ea typeface="Calibri" panose="020F0502020204030204" pitchFamily="34" charset="0"/>
              </a:rPr>
              <a:t>Commercials</a:t>
            </a:r>
            <a:br>
              <a:rPr lang="es-US" sz="1600" b="1">
                <a:effectLst/>
                <a:latin typeface="+mj-lt"/>
                <a:ea typeface="Calibri" panose="020F0502020204030204" pitchFamily="34" charset="0"/>
              </a:rPr>
            </a:br>
            <a:br>
              <a:rPr lang="es-US" sz="1600" b="1">
                <a:effectLst/>
                <a:latin typeface="+mj-lt"/>
                <a:ea typeface="Calibri" panose="020F0502020204030204" pitchFamily="34" charset="0"/>
              </a:rPr>
            </a:br>
            <a:br>
              <a:rPr lang="es-US" sz="1600" b="1">
                <a:effectLst/>
                <a:latin typeface="+mj-lt"/>
                <a:ea typeface="Calibri" panose="020F0502020204030204" pitchFamily="34" charset="0"/>
              </a:rPr>
            </a:br>
            <a:br>
              <a:rPr lang="es-US" sz="1600" b="1">
                <a:effectLst/>
                <a:latin typeface="+mj-lt"/>
                <a:ea typeface="Calibri" panose="020F0502020204030204" pitchFamily="34" charset="0"/>
              </a:rPr>
            </a:br>
            <a:r>
              <a:rPr lang="es-US" sz="1600" b="1">
                <a:effectLst/>
                <a:latin typeface="+mj-lt"/>
                <a:ea typeface="Calibri" panose="020F0502020204030204" pitchFamily="34" charset="0"/>
              </a:rPr>
              <a:t>Young </a:t>
            </a:r>
            <a:r>
              <a:rPr lang="es-US" sz="1600" b="1" err="1">
                <a:effectLst/>
                <a:latin typeface="+mj-lt"/>
                <a:ea typeface="Calibri" panose="020F0502020204030204" pitchFamily="34" charset="0"/>
              </a:rPr>
              <a:t>Adult</a:t>
            </a:r>
            <a:r>
              <a:rPr lang="es-US" sz="1600">
                <a:effectLst/>
                <a:latin typeface="+mj-lt"/>
                <a:ea typeface="Calibri" panose="020F0502020204030204" pitchFamily="34" charset="0"/>
              </a:rPr>
              <a:t>: </a:t>
            </a:r>
            <a:r>
              <a:rPr lang="es-US" sz="1600" u="sng">
                <a:solidFill>
                  <a:srgbClr val="0563C1"/>
                </a:solidFill>
                <a:effectLst/>
                <a:latin typeface="+mj-lt"/>
                <a:ea typeface="Calibri" panose="020F0502020204030204" pitchFamily="34" charset="0"/>
                <a:hlinkClick r:id="rId3"/>
              </a:rPr>
              <a:t>https://youtu.be/p81c8Yqf1lw</a:t>
            </a:r>
            <a:r>
              <a:rPr lang="es-US" sz="1600">
                <a:effectLst/>
                <a:latin typeface="+mj-lt"/>
                <a:ea typeface="Calibri" panose="020F0502020204030204" pitchFamily="34" charset="0"/>
              </a:rPr>
              <a:t> </a:t>
            </a:r>
            <a:br>
              <a:rPr lang="es-US" sz="1600">
                <a:effectLst/>
                <a:latin typeface="+mj-lt"/>
                <a:ea typeface="Calibri" panose="020F0502020204030204" pitchFamily="34" charset="0"/>
              </a:rPr>
            </a:br>
            <a:br>
              <a:rPr lang="en-US" sz="1600">
                <a:effectLst/>
                <a:latin typeface="+mj-lt"/>
                <a:ea typeface="Calibri" panose="020F0502020204030204" pitchFamily="34" charset="0"/>
              </a:rPr>
            </a:br>
            <a:r>
              <a:rPr lang="es-US" sz="1600" b="1" err="1">
                <a:effectLst/>
                <a:latin typeface="+mj-lt"/>
                <a:ea typeface="Calibri" panose="020F0502020204030204" pitchFamily="34" charset="0"/>
              </a:rPr>
              <a:t>Family</a:t>
            </a:r>
            <a:r>
              <a:rPr lang="es-US" sz="1600">
                <a:effectLst/>
                <a:latin typeface="+mj-lt"/>
                <a:ea typeface="Calibri" panose="020F0502020204030204" pitchFamily="34" charset="0"/>
              </a:rPr>
              <a:t>: </a:t>
            </a:r>
            <a:r>
              <a:rPr lang="es-US" sz="1600" u="sng">
                <a:solidFill>
                  <a:srgbClr val="0563C1"/>
                </a:solidFill>
                <a:effectLst/>
                <a:latin typeface="+mj-lt"/>
                <a:ea typeface="Calibri" panose="020F0502020204030204" pitchFamily="34" charset="0"/>
                <a:hlinkClick r:id="rId4"/>
              </a:rPr>
              <a:t>https://youtu.be/o8aaSAspUn4</a:t>
            </a:r>
            <a:r>
              <a:rPr lang="es-US" sz="1600">
                <a:effectLst/>
                <a:latin typeface="+mj-lt"/>
                <a:ea typeface="Calibri" panose="020F0502020204030204" pitchFamily="34" charset="0"/>
              </a:rPr>
              <a:t> </a:t>
            </a:r>
            <a:br>
              <a:rPr lang="es-US" sz="1600">
                <a:effectLst/>
                <a:latin typeface="+mj-lt"/>
                <a:ea typeface="Calibri" panose="020F0502020204030204" pitchFamily="34" charset="0"/>
              </a:rPr>
            </a:br>
            <a:br>
              <a:rPr lang="en-US" sz="1600">
                <a:effectLst/>
                <a:latin typeface="+mj-lt"/>
                <a:ea typeface="Calibri" panose="020F0502020204030204" pitchFamily="34" charset="0"/>
              </a:rPr>
            </a:br>
            <a:r>
              <a:rPr lang="es-US" sz="1600" b="1" err="1">
                <a:effectLst/>
                <a:latin typeface="+mj-lt"/>
                <a:ea typeface="Calibri" panose="020F0502020204030204" pitchFamily="34" charset="0"/>
              </a:rPr>
              <a:t>Losing</a:t>
            </a:r>
            <a:r>
              <a:rPr lang="es-US" sz="1600" b="1">
                <a:effectLst/>
                <a:latin typeface="+mj-lt"/>
                <a:ea typeface="Calibri" panose="020F0502020204030204" pitchFamily="34" charset="0"/>
              </a:rPr>
              <a:t> Medicaid</a:t>
            </a:r>
            <a:r>
              <a:rPr lang="es-US" sz="1600">
                <a:effectLst/>
                <a:latin typeface="+mj-lt"/>
                <a:ea typeface="Calibri" panose="020F0502020204030204" pitchFamily="34" charset="0"/>
              </a:rPr>
              <a:t>: </a:t>
            </a:r>
            <a:r>
              <a:rPr lang="es-US" sz="1600" u="sng">
                <a:solidFill>
                  <a:srgbClr val="0563C1"/>
                </a:solidFill>
                <a:effectLst/>
                <a:latin typeface="+mj-lt"/>
                <a:ea typeface="Calibri" panose="020F0502020204030204" pitchFamily="34" charset="0"/>
                <a:hlinkClick r:id="rId5"/>
              </a:rPr>
              <a:t>https://youtu.be/SNyA_HksoKo</a:t>
            </a:r>
            <a:r>
              <a:rPr lang="es-US" sz="1600">
                <a:effectLst/>
                <a:latin typeface="+mj-lt"/>
                <a:ea typeface="Calibri" panose="020F0502020204030204" pitchFamily="34" charset="0"/>
              </a:rPr>
              <a:t> </a:t>
            </a:r>
            <a:br>
              <a:rPr lang="en-US" sz="1800">
                <a:effectLst/>
                <a:latin typeface="Calibri" panose="020F0502020204030204" pitchFamily="34" charset="0"/>
                <a:ea typeface="Calibri" panose="020F0502020204030204" pitchFamily="34" charset="0"/>
              </a:rPr>
            </a:br>
            <a:endParaRPr lang="en-US"/>
          </a:p>
        </p:txBody>
      </p:sp>
    </p:spTree>
    <p:extLst>
      <p:ext uri="{BB962C8B-B14F-4D97-AF65-F5344CB8AC3E}">
        <p14:creationId xmlns:p14="http://schemas.microsoft.com/office/powerpoint/2010/main" val="2003562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9A30-19F7-41B1-AA1D-94CA8D4AC29B}"/>
              </a:ext>
            </a:extLst>
          </p:cNvPr>
          <p:cNvSpPr>
            <a:spLocks noGrp="1"/>
          </p:cNvSpPr>
          <p:nvPr>
            <p:ph type="title"/>
          </p:nvPr>
        </p:nvSpPr>
        <p:spPr/>
        <p:txBody>
          <a:bodyPr>
            <a:noAutofit/>
          </a:bodyPr>
          <a:lstStyle/>
          <a:p>
            <a:pPr algn="ctr"/>
            <a:r>
              <a:rPr lang="en-US" sz="2800"/>
              <a:t>Advisory Committee Strategic Priorities</a:t>
            </a:r>
            <a:br>
              <a:rPr lang="en-US" sz="2800"/>
            </a:br>
            <a:r>
              <a:rPr lang="en-US" sz="2800"/>
              <a:t>VAHBE Response Overview</a:t>
            </a:r>
          </a:p>
        </p:txBody>
      </p:sp>
      <p:sp>
        <p:nvSpPr>
          <p:cNvPr id="3" name="Text Placeholder 2">
            <a:extLst>
              <a:ext uri="{FF2B5EF4-FFF2-40B4-BE49-F238E27FC236}">
                <a16:creationId xmlns:a16="http://schemas.microsoft.com/office/drawing/2014/main" id="{96FAE98E-E0AB-4598-A5E5-9168F858479B}"/>
              </a:ext>
            </a:extLst>
          </p:cNvPr>
          <p:cNvSpPr>
            <a:spLocks noGrp="1"/>
          </p:cNvSpPr>
          <p:nvPr>
            <p:ph idx="1"/>
          </p:nvPr>
        </p:nvSpPr>
        <p:spPr/>
        <p:txBody>
          <a:bodyPr>
            <a:normAutofit/>
          </a:bodyPr>
          <a:lstStyle/>
          <a:p>
            <a:r>
              <a:rPr lang="en-US" sz="2400"/>
              <a:t>Strategic priorities adopted by VAHBE Advisory Committee on September 22, 2023. </a:t>
            </a:r>
          </a:p>
          <a:p>
            <a:r>
              <a:rPr lang="en-US" sz="2400"/>
              <a:t>Data capabilities will play a critical role in the future of Virginia’s Exchange.</a:t>
            </a:r>
          </a:p>
          <a:p>
            <a:r>
              <a:rPr lang="en-US" sz="2400"/>
              <a:t>Data analytics, policy, and operational teams will work closely to monitor our performance. </a:t>
            </a:r>
          </a:p>
          <a:p>
            <a:r>
              <a:rPr lang="en-US" sz="2400"/>
              <a:t>Metrics will inform our outreach, marketing, and policy initiatives, and be used to provide superior service to consumers and Stakeholders who serve the Exchange community. </a:t>
            </a:r>
          </a:p>
          <a:p>
            <a:r>
              <a:rPr lang="en-US" sz="2400"/>
              <a:t>Formal response will be provided to Advisory Committee members and hosted on the VAHBE Website at </a:t>
            </a:r>
            <a:r>
              <a:rPr lang="en-US" sz="2400">
                <a:hlinkClick r:id="rId2"/>
              </a:rPr>
              <a:t>marketplace.virginia.gov</a:t>
            </a:r>
            <a:r>
              <a:rPr lang="en-US" sz="2400"/>
              <a:t>. </a:t>
            </a:r>
          </a:p>
        </p:txBody>
      </p:sp>
    </p:spTree>
    <p:extLst>
      <p:ext uri="{BB962C8B-B14F-4D97-AF65-F5344CB8AC3E}">
        <p14:creationId xmlns:p14="http://schemas.microsoft.com/office/powerpoint/2010/main" val="2612270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9CA57-0A49-42DC-BDB0-4C2BA0792DA0}"/>
              </a:ext>
            </a:extLst>
          </p:cNvPr>
          <p:cNvSpPr>
            <a:spLocks noGrp="1"/>
          </p:cNvSpPr>
          <p:nvPr>
            <p:ph type="title"/>
          </p:nvPr>
        </p:nvSpPr>
        <p:spPr/>
        <p:txBody>
          <a:bodyPr/>
          <a:lstStyle/>
          <a:p>
            <a:r>
              <a:rPr lang="en-US"/>
              <a:t>Subcommittee Report</a:t>
            </a:r>
          </a:p>
        </p:txBody>
      </p:sp>
    </p:spTree>
    <p:extLst>
      <p:ext uri="{BB962C8B-B14F-4D97-AF65-F5344CB8AC3E}">
        <p14:creationId xmlns:p14="http://schemas.microsoft.com/office/powerpoint/2010/main" val="1134207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8BD93-7B62-4A5D-872C-DDC5A1A1F100}"/>
              </a:ext>
            </a:extLst>
          </p:cNvPr>
          <p:cNvSpPr>
            <a:spLocks noGrp="1"/>
          </p:cNvSpPr>
          <p:nvPr>
            <p:ph sz="half" idx="1"/>
          </p:nvPr>
        </p:nvSpPr>
        <p:spPr/>
        <p:txBody>
          <a:bodyPr/>
          <a:lstStyle/>
          <a:p>
            <a:r>
              <a:rPr lang="en-US"/>
              <a:t>Meeting schedule for 2024</a:t>
            </a:r>
          </a:p>
        </p:txBody>
      </p:sp>
      <p:sp>
        <p:nvSpPr>
          <p:cNvPr id="4" name="Content Placeholder 3">
            <a:extLst>
              <a:ext uri="{FF2B5EF4-FFF2-40B4-BE49-F238E27FC236}">
                <a16:creationId xmlns:a16="http://schemas.microsoft.com/office/drawing/2014/main" id="{9B82F187-6CF1-4B08-9CD2-209C38576D0B}"/>
              </a:ext>
            </a:extLst>
          </p:cNvPr>
          <p:cNvSpPr>
            <a:spLocks noGrp="1"/>
          </p:cNvSpPr>
          <p:nvPr>
            <p:ph sz="half" idx="2"/>
          </p:nvPr>
        </p:nvSpPr>
        <p:spPr/>
        <p:txBody>
          <a:bodyPr>
            <a:normAutofit/>
          </a:bodyPr>
          <a:lstStyle/>
          <a:p>
            <a:pPr marL="0" indent="0">
              <a:buNone/>
            </a:pPr>
            <a:r>
              <a:rPr lang="en-US" sz="3200" b="1"/>
              <a:t>Other Business</a:t>
            </a:r>
          </a:p>
        </p:txBody>
      </p:sp>
    </p:spTree>
    <p:extLst>
      <p:ext uri="{BB962C8B-B14F-4D97-AF65-F5344CB8AC3E}">
        <p14:creationId xmlns:p14="http://schemas.microsoft.com/office/powerpoint/2010/main" val="69127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EA63-BC53-4B64-844A-D39B4D40BD77}"/>
              </a:ext>
            </a:extLst>
          </p:cNvPr>
          <p:cNvSpPr>
            <a:spLocks noGrp="1"/>
          </p:cNvSpPr>
          <p:nvPr>
            <p:ph type="title"/>
          </p:nvPr>
        </p:nvSpPr>
        <p:spPr>
          <a:xfrm>
            <a:off x="208058" y="2495550"/>
            <a:ext cx="6649067" cy="3505200"/>
          </a:xfrm>
        </p:spPr>
        <p:txBody>
          <a:bodyPr>
            <a:normAutofit/>
          </a:bodyPr>
          <a:lstStyle/>
          <a:p>
            <a:pPr algn="ctr"/>
            <a:br>
              <a:rPr lang="en-US" sz="3200" b="0">
                <a:latin typeface="+mj-lt"/>
              </a:rPr>
            </a:br>
            <a:r>
              <a:rPr lang="en-US" sz="3200" b="0">
                <a:latin typeface="+mj-lt"/>
                <a:cs typeface="Arial"/>
              </a:rPr>
              <a:t>Public Comments are accepted on an on-going basis at: </a:t>
            </a:r>
            <a:br>
              <a:rPr lang="en-US" sz="3200" b="0">
                <a:latin typeface="+mj-lt"/>
              </a:rPr>
            </a:br>
            <a:br>
              <a:rPr lang="en-US" sz="3200" b="0">
                <a:latin typeface="+mj-lt"/>
              </a:rPr>
            </a:br>
            <a:r>
              <a:rPr lang="en-US" sz="3200" b="0">
                <a:latin typeface="+mj-lt"/>
                <a:cs typeface="Arial"/>
                <a:hlinkClick r:id="rId2">
                  <a:extLst>
                    <a:ext uri="{A12FA001-AC4F-418D-AE19-62706E023703}">
                      <ahyp:hlinkClr xmlns:ahyp="http://schemas.microsoft.com/office/drawing/2018/hyperlinkcolor" val="tx"/>
                    </a:ext>
                  </a:extLst>
                </a:hlinkClick>
              </a:rPr>
              <a:t>ExchangeDivision@scc.virginia.gov</a:t>
            </a:r>
            <a:br>
              <a:rPr lang="en-US" sz="3200" b="0">
                <a:latin typeface="+mj-lt"/>
              </a:rPr>
            </a:br>
            <a:br>
              <a:rPr lang="en-US" sz="3200" b="0">
                <a:latin typeface="+mj-lt"/>
              </a:rPr>
            </a:br>
            <a:r>
              <a:rPr lang="en-US" sz="3200" b="0">
                <a:latin typeface="+mj-lt"/>
                <a:cs typeface="Arial"/>
              </a:rPr>
              <a:t>Thank You for Attending</a:t>
            </a:r>
          </a:p>
        </p:txBody>
      </p:sp>
      <p:sp>
        <p:nvSpPr>
          <p:cNvPr id="3" name="Text Placeholder 2">
            <a:extLst>
              <a:ext uri="{FF2B5EF4-FFF2-40B4-BE49-F238E27FC236}">
                <a16:creationId xmlns:a16="http://schemas.microsoft.com/office/drawing/2014/main" id="{47F0BEAA-C6F5-4F8B-8A84-5C9D9D11B0C1}"/>
              </a:ext>
            </a:extLst>
          </p:cNvPr>
          <p:cNvSpPr>
            <a:spLocks noGrp="1"/>
          </p:cNvSpPr>
          <p:nvPr>
            <p:ph type="body" idx="1"/>
          </p:nvPr>
        </p:nvSpPr>
        <p:spPr/>
        <p:txBody>
          <a:bodyPr/>
          <a:lstStyle/>
          <a:p>
            <a:r>
              <a:rPr lang="en-US"/>
              <a:t>December 12, 2023</a:t>
            </a:r>
          </a:p>
        </p:txBody>
      </p:sp>
    </p:spTree>
    <p:extLst>
      <p:ext uri="{BB962C8B-B14F-4D97-AF65-F5344CB8AC3E}">
        <p14:creationId xmlns:p14="http://schemas.microsoft.com/office/powerpoint/2010/main" val="1538498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85E1-6A3A-3BAA-6699-9D9A72C5E17A}"/>
              </a:ext>
            </a:extLst>
          </p:cNvPr>
          <p:cNvSpPr>
            <a:spLocks noGrp="1"/>
          </p:cNvSpPr>
          <p:nvPr>
            <p:ph type="title"/>
          </p:nvPr>
        </p:nvSpPr>
        <p:spPr/>
        <p:txBody>
          <a:bodyPr/>
          <a:lstStyle/>
          <a:p>
            <a:r>
              <a:rPr lang="en-US"/>
              <a:t>Meeting Etiquette</a:t>
            </a:r>
          </a:p>
        </p:txBody>
      </p:sp>
      <p:sp>
        <p:nvSpPr>
          <p:cNvPr id="3" name="Content Placeholder 2">
            <a:extLst>
              <a:ext uri="{FF2B5EF4-FFF2-40B4-BE49-F238E27FC236}">
                <a16:creationId xmlns:a16="http://schemas.microsoft.com/office/drawing/2014/main" id="{07845084-43DE-EF6C-10A2-C28E12431279}"/>
              </a:ext>
            </a:extLst>
          </p:cNvPr>
          <p:cNvSpPr>
            <a:spLocks noGrp="1"/>
          </p:cNvSpPr>
          <p:nvPr>
            <p:ph sz="half" idx="1"/>
          </p:nvPr>
        </p:nvSpPr>
        <p:spPr>
          <a:xfrm>
            <a:off x="452717" y="2002457"/>
            <a:ext cx="5939030" cy="2766219"/>
          </a:xfrm>
        </p:spPr>
        <p:txBody>
          <a:bodyPr>
            <a:normAutofit fontScale="77500" lnSpcReduction="20000"/>
          </a:bodyPr>
          <a:lstStyle/>
          <a:p>
            <a:r>
              <a:rPr lang="en-US" sz="2800" b="0" i="0" u="none" strike="noStrike">
                <a:effectLst/>
                <a:latin typeface="+mj-lt"/>
              </a:rPr>
              <a:t>Only committee members should have cameras turned on. </a:t>
            </a:r>
            <a:r>
              <a:rPr lang="en-US" sz="2800" b="0" i="0">
                <a:effectLst/>
                <a:latin typeface="+mj-lt"/>
              </a:rPr>
              <a:t>​</a:t>
            </a:r>
            <a:endParaRPr lang="en-US">
              <a:latin typeface="+mj-lt"/>
            </a:endParaRPr>
          </a:p>
          <a:p>
            <a:r>
              <a:rPr lang="en-US" sz="2800" b="0" i="0" u="none" strike="noStrike">
                <a:effectLst/>
                <a:latin typeface="+mj-lt"/>
              </a:rPr>
              <a:t>Committee members can raise their hand to ask a question of the presenter. </a:t>
            </a:r>
            <a:r>
              <a:rPr lang="en-US" sz="2800" b="0" i="0">
                <a:effectLst/>
                <a:latin typeface="+mj-lt"/>
              </a:rPr>
              <a:t>​</a:t>
            </a:r>
          </a:p>
          <a:p>
            <a:r>
              <a:rPr lang="en-US" sz="2800" b="0" i="0" u="none" strike="noStrike">
                <a:effectLst/>
                <a:latin typeface="+mj-lt"/>
              </a:rPr>
              <a:t>Stay muted until you are called on to speak. </a:t>
            </a:r>
            <a:r>
              <a:rPr lang="en-US" sz="2800" b="0" i="0">
                <a:effectLst/>
                <a:latin typeface="+mj-lt"/>
              </a:rPr>
              <a:t>​</a:t>
            </a:r>
          </a:p>
          <a:p>
            <a:r>
              <a:rPr lang="en-US" sz="2800" b="0" i="0" u="none" strike="noStrike">
                <a:effectLst/>
                <a:latin typeface="+mj-lt"/>
              </a:rPr>
              <a:t>The transcript of this meeting will be made available online at:</a:t>
            </a:r>
          </a:p>
          <a:p>
            <a:pPr marL="0" indent="0">
              <a:buNone/>
            </a:pPr>
            <a:r>
              <a:rPr lang="en-US" sz="2800" b="0" i="0" u="none" strike="noStrike">
                <a:effectLst/>
                <a:latin typeface="+mj-lt"/>
                <a:hlinkClick r:id="rId2"/>
              </a:rPr>
              <a:t>https://www.marketplace.virginia.gov/virginia-health-benefit-exchange </a:t>
            </a:r>
            <a:endParaRPr lang="en-US"/>
          </a:p>
        </p:txBody>
      </p:sp>
      <p:sp>
        <p:nvSpPr>
          <p:cNvPr id="4" name="Content Placeholder 3">
            <a:extLst>
              <a:ext uri="{FF2B5EF4-FFF2-40B4-BE49-F238E27FC236}">
                <a16:creationId xmlns:a16="http://schemas.microsoft.com/office/drawing/2014/main" id="{B8318808-1BB4-4843-63B1-7EE75A5C26A6}"/>
              </a:ext>
            </a:extLst>
          </p:cNvPr>
          <p:cNvSpPr>
            <a:spLocks noGrp="1"/>
          </p:cNvSpPr>
          <p:nvPr>
            <p:ph sz="half" idx="2"/>
          </p:nvPr>
        </p:nvSpPr>
        <p:spPr>
          <a:xfrm>
            <a:off x="7580503" y="543544"/>
            <a:ext cx="4158780" cy="5253259"/>
          </a:xfrm>
        </p:spPr>
        <p:txBody>
          <a:bodyPr anchor="ctr">
            <a:normAutofit fontScale="77500" lnSpcReduction="20000"/>
          </a:bodyPr>
          <a:lstStyle/>
          <a:p>
            <a:pPr marL="0" indent="0" algn="ctr">
              <a:buNone/>
            </a:pPr>
            <a:r>
              <a:rPr lang="en-US" sz="6600" b="1"/>
              <a:t>Welcome</a:t>
            </a:r>
          </a:p>
          <a:p>
            <a:pPr marL="0" indent="0" algn="ctr">
              <a:buNone/>
            </a:pPr>
            <a:r>
              <a:rPr lang="en-US" sz="6600" b="1"/>
              <a:t>and </a:t>
            </a:r>
          </a:p>
          <a:p>
            <a:pPr marL="0" indent="0" algn="ctr">
              <a:buNone/>
            </a:pPr>
            <a:r>
              <a:rPr lang="en-US" sz="6600" b="1"/>
              <a:t>Call to Order </a:t>
            </a:r>
          </a:p>
        </p:txBody>
      </p:sp>
      <p:sp>
        <p:nvSpPr>
          <p:cNvPr id="6" name="Slide Number Placeholder 5">
            <a:extLst>
              <a:ext uri="{FF2B5EF4-FFF2-40B4-BE49-F238E27FC236}">
                <a16:creationId xmlns:a16="http://schemas.microsoft.com/office/drawing/2014/main" id="{F7DC851A-9A91-3086-473C-F91F422A2C6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0D2D3D-8C18-5F4C-AE5B-9418F7C80968}"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17870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625D0C-8A42-45DD-B8E0-54B75933F9E5}"/>
              </a:ext>
            </a:extLst>
          </p:cNvPr>
          <p:cNvSpPr>
            <a:spLocks noGrp="1"/>
          </p:cNvSpPr>
          <p:nvPr>
            <p:ph sz="half" idx="1"/>
          </p:nvPr>
        </p:nvSpPr>
        <p:spPr>
          <a:xfrm>
            <a:off x="257175" y="459407"/>
            <a:ext cx="6699840" cy="2766219"/>
          </a:xfrm>
        </p:spPr>
        <p:txBody>
          <a:bodyPr vert="horz" lIns="91440" tIns="45720" rIns="91440" bIns="45720" rtlCol="0" anchor="t">
            <a:noAutofit/>
          </a:bodyPr>
          <a:lstStyle/>
          <a:p>
            <a:pPr marL="0" indent="0" algn="l" rtl="0" fontAlgn="base">
              <a:spcBef>
                <a:spcPts val="0"/>
              </a:spcBef>
              <a:buNone/>
            </a:pPr>
            <a:r>
              <a:rPr lang="en-US" sz="1800" b="1" i="0" u="sng">
                <a:solidFill>
                  <a:srgbClr val="1E2F5F"/>
                </a:solidFill>
                <a:effectLst/>
                <a:latin typeface="+mj-lt"/>
              </a:rPr>
              <a:t>Ex-officio Members:</a:t>
            </a:r>
          </a:p>
          <a:p>
            <a:pPr marL="0" indent="0" algn="l" rtl="0" fontAlgn="base">
              <a:spcBef>
                <a:spcPts val="0"/>
              </a:spcBef>
              <a:buNone/>
            </a:pPr>
            <a:r>
              <a:rPr lang="en-US" sz="1800" b="0" i="0">
                <a:solidFill>
                  <a:srgbClr val="1E2F5F"/>
                </a:solidFill>
                <a:effectLst/>
                <a:latin typeface="+mj-lt"/>
              </a:rPr>
              <a:t>​</a:t>
            </a:r>
          </a:p>
          <a:p>
            <a:pPr lvl="1" fontAlgn="base">
              <a:spcBef>
                <a:spcPts val="0"/>
              </a:spcBef>
            </a:pPr>
            <a:r>
              <a:rPr lang="en-US" sz="1800" b="0" u="none" strike="noStrike">
                <a:solidFill>
                  <a:srgbClr val="1E2F5F"/>
                </a:solidFill>
                <a:effectLst/>
                <a:latin typeface="+mj-lt"/>
                <a:cs typeface="Arial"/>
              </a:rPr>
              <a:t>Secretary John Littel – Health and Human Resources </a:t>
            </a:r>
            <a:r>
              <a:rPr lang="en-US" sz="1800" b="0">
                <a:solidFill>
                  <a:srgbClr val="1E2F5F"/>
                </a:solidFill>
                <a:effectLst/>
                <a:latin typeface="+mj-lt"/>
                <a:cs typeface="Arial"/>
              </a:rPr>
              <a:t>​</a:t>
            </a:r>
          </a:p>
          <a:p>
            <a:pPr lvl="1" fontAlgn="base">
              <a:spcBef>
                <a:spcPts val="0"/>
              </a:spcBef>
            </a:pPr>
            <a:r>
              <a:rPr lang="en-US" sz="1800" b="0" u="none" strike="noStrike">
                <a:solidFill>
                  <a:srgbClr val="1E2F5F"/>
                </a:solidFill>
                <a:effectLst/>
                <a:latin typeface="+mj-lt"/>
                <a:cs typeface="Arial"/>
              </a:rPr>
              <a:t>Director Cheryl Roberts – Dept.</a:t>
            </a:r>
            <a:r>
              <a:rPr lang="en-US" sz="1800">
                <a:latin typeface="+mj-lt"/>
                <a:cs typeface="Arial"/>
              </a:rPr>
              <a:t> </a:t>
            </a:r>
            <a:r>
              <a:rPr lang="en-US" sz="1800" b="0" u="none" strike="noStrike">
                <a:solidFill>
                  <a:srgbClr val="1E2F5F"/>
                </a:solidFill>
                <a:effectLst/>
                <a:latin typeface="+mj-lt"/>
                <a:cs typeface="Arial"/>
              </a:rPr>
              <a:t>of Medical Assistance Services </a:t>
            </a:r>
            <a:r>
              <a:rPr lang="en-US" sz="1800" b="0">
                <a:solidFill>
                  <a:srgbClr val="1E2F5F"/>
                </a:solidFill>
                <a:effectLst/>
                <a:latin typeface="+mj-lt"/>
                <a:cs typeface="Arial"/>
              </a:rPr>
              <a:t>​</a:t>
            </a:r>
          </a:p>
          <a:p>
            <a:pPr lvl="1" fontAlgn="base">
              <a:spcBef>
                <a:spcPts val="0"/>
              </a:spcBef>
            </a:pPr>
            <a:r>
              <a:rPr lang="en-US" sz="1800" b="0" u="none" strike="noStrike">
                <a:solidFill>
                  <a:srgbClr val="1E2F5F"/>
                </a:solidFill>
                <a:effectLst/>
                <a:latin typeface="+mj-lt"/>
              </a:rPr>
              <a:t>Commissioner Danny Avula – Dept. of Social Services </a:t>
            </a:r>
            <a:r>
              <a:rPr lang="en-US" sz="1800" b="0">
                <a:solidFill>
                  <a:srgbClr val="1E2F5F"/>
                </a:solidFill>
                <a:effectLst/>
                <a:latin typeface="+mj-lt"/>
              </a:rPr>
              <a:t>​</a:t>
            </a:r>
          </a:p>
          <a:p>
            <a:pPr lvl="1" fontAlgn="base">
              <a:spcBef>
                <a:spcPts val="0"/>
              </a:spcBef>
            </a:pPr>
            <a:r>
              <a:rPr lang="en-US" sz="1800" b="0" u="none" strike="noStrike">
                <a:solidFill>
                  <a:srgbClr val="1E2F5F"/>
                </a:solidFill>
                <a:effectLst/>
                <a:latin typeface="+mj-lt"/>
              </a:rPr>
              <a:t>Commissioner Scott White – Bureau of Insurance</a:t>
            </a:r>
            <a:r>
              <a:rPr lang="en-US" sz="1800" b="0">
                <a:solidFill>
                  <a:srgbClr val="1E2F5F"/>
                </a:solidFill>
                <a:effectLst/>
                <a:latin typeface="+mj-lt"/>
              </a:rPr>
              <a:t>​</a:t>
            </a:r>
          </a:p>
          <a:p>
            <a:pPr lvl="1" fontAlgn="base">
              <a:spcBef>
                <a:spcPts val="0"/>
              </a:spcBef>
            </a:pPr>
            <a:r>
              <a:rPr lang="en-US" sz="1800" b="0" u="none" strike="noStrike">
                <a:solidFill>
                  <a:srgbClr val="1E2F5F"/>
                </a:solidFill>
                <a:effectLst/>
                <a:latin typeface="+mj-lt"/>
              </a:rPr>
              <a:t>Dr. Karen Shelton – State Health Commissioner</a:t>
            </a:r>
            <a:r>
              <a:rPr lang="en-US" sz="1800" b="0">
                <a:solidFill>
                  <a:srgbClr val="1E2F5F"/>
                </a:solidFill>
                <a:effectLst/>
                <a:latin typeface="+mj-lt"/>
              </a:rPr>
              <a:t>​</a:t>
            </a:r>
          </a:p>
          <a:p>
            <a:pPr marL="457200" lvl="1" indent="0" fontAlgn="base">
              <a:spcBef>
                <a:spcPts val="0"/>
              </a:spcBef>
              <a:buNone/>
            </a:pPr>
            <a:endParaRPr lang="en-US" sz="1800" b="0">
              <a:solidFill>
                <a:srgbClr val="1E2F5F"/>
              </a:solidFill>
              <a:effectLst/>
              <a:latin typeface="+mj-lt"/>
            </a:endParaRPr>
          </a:p>
          <a:p>
            <a:pPr marL="457200" lvl="1" indent="0" fontAlgn="base">
              <a:spcBef>
                <a:spcPts val="0"/>
              </a:spcBef>
              <a:buNone/>
            </a:pPr>
            <a:endParaRPr lang="en-US" sz="1800">
              <a:latin typeface="+mj-lt"/>
            </a:endParaRPr>
          </a:p>
          <a:p>
            <a:pPr marL="0" indent="0" algn="l" rtl="0" fontAlgn="base">
              <a:spcBef>
                <a:spcPts val="0"/>
              </a:spcBef>
              <a:buNone/>
            </a:pPr>
            <a:r>
              <a:rPr lang="en-US" sz="1800" b="1" u="sng">
                <a:solidFill>
                  <a:srgbClr val="1E2F5F"/>
                </a:solidFill>
                <a:effectLst/>
                <a:latin typeface="+mj-lt"/>
              </a:rPr>
              <a:t>Appointed / Voting Members:</a:t>
            </a:r>
            <a:r>
              <a:rPr lang="en-US" sz="1800" b="0">
                <a:solidFill>
                  <a:srgbClr val="1E2F5F"/>
                </a:solidFill>
                <a:effectLst/>
                <a:latin typeface="+mj-lt"/>
              </a:rPr>
              <a:t>​</a:t>
            </a:r>
          </a:p>
          <a:p>
            <a:pPr marL="0" indent="0" algn="l" rtl="0" fontAlgn="base">
              <a:spcBef>
                <a:spcPts val="0"/>
              </a:spcBef>
              <a:buNone/>
            </a:pPr>
            <a:endParaRPr lang="en-US" sz="1800" b="0">
              <a:solidFill>
                <a:srgbClr val="1E2F5F"/>
              </a:solidFill>
              <a:effectLst/>
              <a:latin typeface="+mj-lt"/>
            </a:endParaRPr>
          </a:p>
          <a:p>
            <a:pPr lvl="1" fontAlgn="base">
              <a:spcBef>
                <a:spcPts val="0"/>
              </a:spcBef>
            </a:pPr>
            <a:r>
              <a:rPr lang="en-US" sz="1800" b="0" u="none" strike="noStrike">
                <a:solidFill>
                  <a:srgbClr val="1E2F5F"/>
                </a:solidFill>
                <a:effectLst/>
                <a:latin typeface="+mj-lt"/>
              </a:rPr>
              <a:t>Sabrina Corlette, Chair </a:t>
            </a:r>
            <a:r>
              <a:rPr lang="en-US" sz="1800" b="0">
                <a:solidFill>
                  <a:srgbClr val="1E2F5F"/>
                </a:solidFill>
                <a:effectLst/>
                <a:latin typeface="+mj-lt"/>
              </a:rPr>
              <a:t>​</a:t>
            </a:r>
          </a:p>
          <a:p>
            <a:pPr lvl="1" fontAlgn="base">
              <a:spcBef>
                <a:spcPts val="0"/>
              </a:spcBef>
            </a:pPr>
            <a:r>
              <a:rPr lang="en-US" sz="1800" b="0" u="none" strike="noStrike">
                <a:solidFill>
                  <a:srgbClr val="1E2F5F"/>
                </a:solidFill>
                <a:effectLst/>
                <a:latin typeface="+mj-lt"/>
              </a:rPr>
              <a:t>Ikeita Cantu Hinojosa, Vice Chair </a:t>
            </a:r>
            <a:r>
              <a:rPr lang="en-US" sz="1800" b="0">
                <a:solidFill>
                  <a:srgbClr val="1E2F5F"/>
                </a:solidFill>
                <a:effectLst/>
                <a:latin typeface="+mj-lt"/>
              </a:rPr>
              <a:t>​</a:t>
            </a:r>
          </a:p>
          <a:p>
            <a:pPr lvl="1" fontAlgn="base">
              <a:spcBef>
                <a:spcPts val="0"/>
              </a:spcBef>
            </a:pPr>
            <a:r>
              <a:rPr lang="en-US" sz="1800" b="0" u="none" strike="noStrike">
                <a:solidFill>
                  <a:srgbClr val="1E2F5F"/>
                </a:solidFill>
                <a:effectLst/>
                <a:latin typeface="+mj-lt"/>
              </a:rPr>
              <a:t>Julie Green Bataille</a:t>
            </a:r>
            <a:r>
              <a:rPr lang="en-US" sz="1800" b="0">
                <a:solidFill>
                  <a:srgbClr val="1E2F5F"/>
                </a:solidFill>
                <a:effectLst/>
                <a:latin typeface="+mj-lt"/>
              </a:rPr>
              <a:t>​</a:t>
            </a:r>
          </a:p>
          <a:p>
            <a:pPr lvl="1" fontAlgn="base">
              <a:spcBef>
                <a:spcPts val="0"/>
              </a:spcBef>
            </a:pPr>
            <a:r>
              <a:rPr lang="en-US" sz="1800" b="0" u="none" strike="noStrike">
                <a:solidFill>
                  <a:srgbClr val="1E2F5F"/>
                </a:solidFill>
                <a:effectLst/>
                <a:latin typeface="+mj-lt"/>
              </a:rPr>
              <a:t>Lee Biedrycki </a:t>
            </a:r>
            <a:r>
              <a:rPr lang="en-US" sz="1800" b="0">
                <a:solidFill>
                  <a:srgbClr val="1E2F5F"/>
                </a:solidFill>
                <a:effectLst/>
                <a:latin typeface="+mj-lt"/>
              </a:rPr>
              <a:t>​</a:t>
            </a:r>
          </a:p>
          <a:p>
            <a:pPr lvl="1" fontAlgn="base">
              <a:spcBef>
                <a:spcPts val="0"/>
              </a:spcBef>
            </a:pPr>
            <a:r>
              <a:rPr lang="en-US" sz="1800" b="0" u="none" strike="noStrike">
                <a:solidFill>
                  <a:srgbClr val="1E2F5F"/>
                </a:solidFill>
                <a:effectLst/>
                <a:latin typeface="+mj-lt"/>
              </a:rPr>
              <a:t>Scott N. Castro </a:t>
            </a:r>
            <a:r>
              <a:rPr lang="en-US" sz="1800" b="0">
                <a:solidFill>
                  <a:srgbClr val="1E2F5F"/>
                </a:solidFill>
                <a:effectLst/>
                <a:latin typeface="+mj-lt"/>
              </a:rPr>
              <a:t>​</a:t>
            </a:r>
          </a:p>
          <a:p>
            <a:pPr lvl="1" fontAlgn="base">
              <a:spcBef>
                <a:spcPts val="0"/>
              </a:spcBef>
            </a:pPr>
            <a:r>
              <a:rPr lang="en-US" sz="1800" b="0" u="none" strike="noStrike">
                <a:solidFill>
                  <a:srgbClr val="1E2F5F"/>
                </a:solidFill>
                <a:effectLst/>
                <a:latin typeface="+mj-lt"/>
              </a:rPr>
              <a:t>Elizabeth Cunningham </a:t>
            </a:r>
            <a:r>
              <a:rPr lang="en-US" sz="1800" b="0">
                <a:solidFill>
                  <a:srgbClr val="1E2F5F"/>
                </a:solidFill>
                <a:effectLst/>
                <a:latin typeface="+mj-lt"/>
              </a:rPr>
              <a:t>​</a:t>
            </a:r>
          </a:p>
          <a:p>
            <a:pPr lvl="1" fontAlgn="base">
              <a:spcBef>
                <a:spcPts val="0"/>
              </a:spcBef>
            </a:pPr>
            <a:r>
              <a:rPr lang="en-US" sz="1800" b="0" u="none" strike="noStrike">
                <a:solidFill>
                  <a:srgbClr val="1E2F5F"/>
                </a:solidFill>
                <a:effectLst/>
                <a:latin typeface="+mj-lt"/>
              </a:rPr>
              <a:t>Doug Gray </a:t>
            </a:r>
            <a:r>
              <a:rPr lang="en-US" sz="1800" b="0">
                <a:solidFill>
                  <a:srgbClr val="1E2F5F"/>
                </a:solidFill>
                <a:effectLst/>
                <a:latin typeface="+mj-lt"/>
              </a:rPr>
              <a:t>​</a:t>
            </a:r>
          </a:p>
          <a:p>
            <a:pPr lvl="1" fontAlgn="base">
              <a:spcBef>
                <a:spcPts val="0"/>
              </a:spcBef>
            </a:pPr>
            <a:r>
              <a:rPr lang="en-US" sz="1800" b="0" u="none" strike="noStrike">
                <a:solidFill>
                  <a:srgbClr val="1E2F5F"/>
                </a:solidFill>
                <a:effectLst/>
                <a:latin typeface="+mj-lt"/>
              </a:rPr>
              <a:t>Starla Kiser </a:t>
            </a:r>
            <a:r>
              <a:rPr lang="en-US" sz="1800" b="0">
                <a:solidFill>
                  <a:srgbClr val="1E2F5F"/>
                </a:solidFill>
                <a:effectLst/>
                <a:latin typeface="+mj-lt"/>
              </a:rPr>
              <a:t>​</a:t>
            </a:r>
          </a:p>
          <a:p>
            <a:pPr lvl="1" fontAlgn="base">
              <a:spcBef>
                <a:spcPts val="0"/>
              </a:spcBef>
            </a:pPr>
            <a:r>
              <a:rPr lang="en-US" sz="1800" b="0" u="none" strike="noStrike">
                <a:solidFill>
                  <a:srgbClr val="1E2F5F"/>
                </a:solidFill>
                <a:effectLst/>
                <a:latin typeface="+mj-lt"/>
              </a:rPr>
              <a:t>Louis Rossiter</a:t>
            </a:r>
          </a:p>
          <a:p>
            <a:pPr lvl="1" fontAlgn="base">
              <a:spcBef>
                <a:spcPts val="0"/>
              </a:spcBef>
            </a:pPr>
            <a:r>
              <a:rPr lang="en-US" sz="1800">
                <a:latin typeface="+mj-lt"/>
              </a:rPr>
              <a:t>Craig Connors</a:t>
            </a:r>
            <a:endParaRPr lang="en-US" sz="1800" b="0">
              <a:solidFill>
                <a:srgbClr val="1E2F5F"/>
              </a:solidFill>
              <a:effectLst/>
              <a:latin typeface="+mj-lt"/>
            </a:endParaRPr>
          </a:p>
          <a:p>
            <a:pPr marL="0" indent="0">
              <a:buNone/>
            </a:pPr>
            <a:endParaRPr lang="en-US" sz="1800"/>
          </a:p>
        </p:txBody>
      </p:sp>
      <p:sp>
        <p:nvSpPr>
          <p:cNvPr id="4" name="Content Placeholder 3">
            <a:extLst>
              <a:ext uri="{FF2B5EF4-FFF2-40B4-BE49-F238E27FC236}">
                <a16:creationId xmlns:a16="http://schemas.microsoft.com/office/drawing/2014/main" id="{FC37FF72-38FF-4AED-A0B6-D560663A4EEF}"/>
              </a:ext>
            </a:extLst>
          </p:cNvPr>
          <p:cNvSpPr>
            <a:spLocks noGrp="1"/>
          </p:cNvSpPr>
          <p:nvPr>
            <p:ph sz="half" idx="2"/>
          </p:nvPr>
        </p:nvSpPr>
        <p:spPr>
          <a:xfrm>
            <a:off x="7580503" y="686419"/>
            <a:ext cx="4158780" cy="5253259"/>
          </a:xfrm>
        </p:spPr>
        <p:txBody>
          <a:bodyPr anchor="ctr">
            <a:normAutofit/>
          </a:bodyPr>
          <a:lstStyle/>
          <a:p>
            <a:pPr marL="457200" lvl="1" indent="0" algn="ctr">
              <a:buNone/>
            </a:pPr>
            <a:r>
              <a:rPr lang="en-US" sz="8000" b="1"/>
              <a:t>Roll </a:t>
            </a:r>
          </a:p>
          <a:p>
            <a:pPr marL="457200" lvl="1" indent="0" algn="ctr">
              <a:buNone/>
            </a:pPr>
            <a:r>
              <a:rPr lang="en-US" sz="8000" b="1"/>
              <a:t>Call </a:t>
            </a:r>
          </a:p>
        </p:txBody>
      </p:sp>
    </p:spTree>
    <p:extLst>
      <p:ext uri="{BB962C8B-B14F-4D97-AF65-F5344CB8AC3E}">
        <p14:creationId xmlns:p14="http://schemas.microsoft.com/office/powerpoint/2010/main" val="4105429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E5224-C182-1788-DB1E-550F8C172CB7}"/>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DC68377F-6E57-C207-A7DB-2A38CFD6619F}"/>
              </a:ext>
            </a:extLst>
          </p:cNvPr>
          <p:cNvSpPr>
            <a:spLocks noGrp="1"/>
          </p:cNvSpPr>
          <p:nvPr>
            <p:ph idx="1"/>
          </p:nvPr>
        </p:nvSpPr>
        <p:spPr/>
        <p:txBody>
          <a:bodyPr vert="horz" lIns="91440" tIns="45720" rIns="91440" bIns="45720" rtlCol="0" anchor="t">
            <a:normAutofit/>
          </a:bodyPr>
          <a:lstStyle/>
          <a:p>
            <a:pPr marL="0" marR="0" indent="0">
              <a:lnSpc>
                <a:spcPct val="108000"/>
              </a:lnSpc>
              <a:spcBef>
                <a:spcPts val="0"/>
              </a:spcBef>
              <a:spcAft>
                <a:spcPts val="0"/>
              </a:spcAft>
              <a:buNone/>
            </a:pPr>
            <a:r>
              <a:rPr lang="en-US" sz="2400" b="1">
                <a:effectLst/>
                <a:latin typeface="+mj-lt"/>
                <a:ea typeface="Calibri" panose="020F0502020204030204" pitchFamily="34" charset="0"/>
              </a:rPr>
              <a:t>I. Welcome, Call to Order, Roll Call </a:t>
            </a:r>
            <a:endParaRPr lang="en-US" sz="2400">
              <a:effectLst/>
              <a:latin typeface="+mj-lt"/>
              <a:ea typeface="Calibri" panose="020F0502020204030204" pitchFamily="34" charset="0"/>
            </a:endParaRPr>
          </a:p>
          <a:p>
            <a:pPr marL="0" marR="0" indent="0">
              <a:lnSpc>
                <a:spcPct val="108000"/>
              </a:lnSpc>
              <a:spcBef>
                <a:spcPts val="0"/>
              </a:spcBef>
              <a:spcAft>
                <a:spcPts val="0"/>
              </a:spcAft>
              <a:buNone/>
            </a:pPr>
            <a:r>
              <a:rPr lang="en-US" sz="2400" b="1">
                <a:effectLst/>
                <a:latin typeface="+mj-lt"/>
                <a:ea typeface="Calibri" panose="020F0502020204030204" pitchFamily="34" charset="0"/>
              </a:rPr>
              <a:t>II. VAHBE Director’s Update</a:t>
            </a:r>
          </a:p>
          <a:p>
            <a:pPr marL="0" marR="0" indent="0">
              <a:lnSpc>
                <a:spcPct val="108000"/>
              </a:lnSpc>
              <a:spcBef>
                <a:spcPts val="0"/>
              </a:spcBef>
              <a:spcAft>
                <a:spcPts val="0"/>
              </a:spcAft>
              <a:buNone/>
            </a:pPr>
            <a:r>
              <a:rPr lang="en-US" sz="2400" b="1">
                <a:latin typeface="+mj-lt"/>
                <a:ea typeface="Calibri" panose="020F0502020204030204" pitchFamily="34" charset="0"/>
              </a:rPr>
              <a:t>III. Subcommittee Report</a:t>
            </a:r>
            <a:r>
              <a:rPr lang="en-US" sz="2400" b="1">
                <a:effectLst/>
                <a:latin typeface="+mj-lt"/>
                <a:ea typeface="Calibri" panose="020F0502020204030204" pitchFamily="34" charset="0"/>
              </a:rPr>
              <a:t> </a:t>
            </a:r>
            <a:endParaRPr lang="en-US" sz="2400">
              <a:effectLst/>
              <a:latin typeface="+mj-lt"/>
              <a:ea typeface="Calibri" panose="020F0502020204030204" pitchFamily="34" charset="0"/>
            </a:endParaRPr>
          </a:p>
          <a:p>
            <a:pPr marL="0" marR="0" indent="0">
              <a:lnSpc>
                <a:spcPct val="108000"/>
              </a:lnSpc>
              <a:spcBef>
                <a:spcPts val="0"/>
              </a:spcBef>
              <a:spcAft>
                <a:spcPts val="0"/>
              </a:spcAft>
              <a:buNone/>
            </a:pPr>
            <a:r>
              <a:rPr lang="en-US" sz="2400" b="1">
                <a:latin typeface="+mj-lt"/>
                <a:ea typeface="Calibri" panose="020F0502020204030204" pitchFamily="34" charset="0"/>
              </a:rPr>
              <a:t>IV. </a:t>
            </a:r>
            <a:r>
              <a:rPr lang="en-US" sz="2400" b="1">
                <a:effectLst/>
                <a:latin typeface="+mj-lt"/>
                <a:ea typeface="Calibri" panose="020F0502020204030204" pitchFamily="34" charset="0"/>
              </a:rPr>
              <a:t>Other Business </a:t>
            </a:r>
            <a:endParaRPr lang="en-US" sz="2400">
              <a:effectLst/>
              <a:latin typeface="+mj-lt"/>
              <a:ea typeface="Calibri" panose="020F0502020204030204" pitchFamily="34" charset="0"/>
            </a:endParaRPr>
          </a:p>
          <a:p>
            <a:pPr marL="0" marR="0" indent="0">
              <a:lnSpc>
                <a:spcPct val="108000"/>
              </a:lnSpc>
              <a:spcBef>
                <a:spcPts val="0"/>
              </a:spcBef>
              <a:spcAft>
                <a:spcPts val="0"/>
              </a:spcAft>
              <a:buNone/>
            </a:pPr>
            <a:r>
              <a:rPr lang="en-US" sz="2400" b="1">
                <a:effectLst/>
                <a:latin typeface="+mj-lt"/>
                <a:ea typeface="Calibri" panose="020F0502020204030204" pitchFamily="34" charset="0"/>
              </a:rPr>
              <a:t>V. Adjourn</a:t>
            </a:r>
            <a:endParaRPr lang="en-US" sz="2400">
              <a:effectLst/>
              <a:latin typeface="+mj-lt"/>
              <a:ea typeface="Calibri" panose="020F0502020204030204" pitchFamily="34" charset="0"/>
            </a:endParaRPr>
          </a:p>
          <a:p>
            <a:pPr marL="0" indent="0">
              <a:buNone/>
            </a:pPr>
            <a:endParaRPr lang="en-US" sz="2600">
              <a:latin typeface="Arial"/>
              <a:cs typeface="Arial"/>
            </a:endParaRPr>
          </a:p>
        </p:txBody>
      </p:sp>
      <p:sp>
        <p:nvSpPr>
          <p:cNvPr id="5" name="Slide Number Placeholder 5">
            <a:extLst>
              <a:ext uri="{FF2B5EF4-FFF2-40B4-BE49-F238E27FC236}">
                <a16:creationId xmlns:a16="http://schemas.microsoft.com/office/drawing/2014/main" id="{9BF05C42-BC71-5DA8-54EF-7D8FE31E3B51}"/>
              </a:ext>
            </a:extLst>
          </p:cNvPr>
          <p:cNvSpPr txBox="1">
            <a:spLocks/>
          </p:cNvSpPr>
          <p:nvPr/>
        </p:nvSpPr>
        <p:spPr>
          <a:xfrm>
            <a:off x="7781246" y="644952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70D2D3D-8C18-5F4C-AE5B-9418F7C80968}"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6298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B8E9-5F4E-4985-8E54-3F15944822DC}"/>
              </a:ext>
            </a:extLst>
          </p:cNvPr>
          <p:cNvSpPr>
            <a:spLocks noGrp="1"/>
          </p:cNvSpPr>
          <p:nvPr>
            <p:ph type="title"/>
          </p:nvPr>
        </p:nvSpPr>
        <p:spPr/>
        <p:txBody>
          <a:bodyPr/>
          <a:lstStyle/>
          <a:p>
            <a:r>
              <a:rPr lang="en-US"/>
              <a:t>Director’s Update</a:t>
            </a:r>
          </a:p>
        </p:txBody>
      </p:sp>
      <p:sp>
        <p:nvSpPr>
          <p:cNvPr id="3" name="Text Placeholder 2">
            <a:extLst>
              <a:ext uri="{FF2B5EF4-FFF2-40B4-BE49-F238E27FC236}">
                <a16:creationId xmlns:a16="http://schemas.microsoft.com/office/drawing/2014/main" id="{238E692E-9191-4C5A-A142-E4AFC366EA00}"/>
              </a:ext>
            </a:extLst>
          </p:cNvPr>
          <p:cNvSpPr>
            <a:spLocks noGrp="1"/>
          </p:cNvSpPr>
          <p:nvPr>
            <p:ph type="body" idx="1"/>
          </p:nvPr>
        </p:nvSpPr>
        <p:spPr>
          <a:xfrm>
            <a:off x="574572" y="2060123"/>
            <a:ext cx="7556067" cy="2076447"/>
          </a:xfrm>
        </p:spPr>
        <p:txBody>
          <a:bodyPr>
            <a:normAutofit fontScale="40000" lnSpcReduction="20000"/>
          </a:bodyPr>
          <a:lstStyle/>
          <a:p>
            <a:pPr marL="914400" indent="-914400">
              <a:lnSpc>
                <a:spcPct val="128000"/>
              </a:lnSpc>
              <a:spcBef>
                <a:spcPts val="1200"/>
              </a:spcBef>
              <a:buFont typeface="+mj-lt"/>
              <a:buAutoNum type="arabicPeriod"/>
            </a:pPr>
            <a:r>
              <a:rPr lang="en-US" sz="4900"/>
              <a:t>Transition Report</a:t>
            </a:r>
          </a:p>
          <a:p>
            <a:pPr marL="914400" indent="-914400">
              <a:lnSpc>
                <a:spcPct val="128000"/>
              </a:lnSpc>
              <a:spcBef>
                <a:spcPts val="1200"/>
              </a:spcBef>
              <a:buFont typeface="+mj-lt"/>
              <a:buAutoNum type="arabicPeriod"/>
            </a:pPr>
            <a:r>
              <a:rPr lang="en-US" sz="4900"/>
              <a:t>Strategic Priorities Recommendations Response </a:t>
            </a:r>
          </a:p>
          <a:p>
            <a:pPr marL="914400" indent="-914400">
              <a:lnSpc>
                <a:spcPct val="128000"/>
              </a:lnSpc>
              <a:spcBef>
                <a:spcPts val="1200"/>
              </a:spcBef>
              <a:buFont typeface="+mj-lt"/>
              <a:buAutoNum type="arabicPeriod"/>
            </a:pPr>
            <a:r>
              <a:rPr lang="en-US" sz="4900"/>
              <a:t>Early Indicators- Open Enrollment 2024</a:t>
            </a:r>
          </a:p>
          <a:p>
            <a:pPr marL="914400" indent="-914400">
              <a:lnSpc>
                <a:spcPct val="128000"/>
              </a:lnSpc>
              <a:spcBef>
                <a:spcPts val="1200"/>
              </a:spcBef>
              <a:buFont typeface="+mj-lt"/>
              <a:buAutoNum type="arabicPeriod"/>
            </a:pPr>
            <a:r>
              <a:rPr lang="en-US" sz="4900"/>
              <a:t>Media Samples &amp; Results</a:t>
            </a:r>
          </a:p>
          <a:p>
            <a:endParaRPr lang="en-US"/>
          </a:p>
        </p:txBody>
      </p:sp>
    </p:spTree>
    <p:extLst>
      <p:ext uri="{BB962C8B-B14F-4D97-AF65-F5344CB8AC3E}">
        <p14:creationId xmlns:p14="http://schemas.microsoft.com/office/powerpoint/2010/main" val="2284669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B06DC-985F-434C-B673-1A00F12B0A17}"/>
              </a:ext>
            </a:extLst>
          </p:cNvPr>
          <p:cNvSpPr>
            <a:spLocks noGrp="1"/>
          </p:cNvSpPr>
          <p:nvPr>
            <p:ph type="title"/>
          </p:nvPr>
        </p:nvSpPr>
        <p:spPr>
          <a:xfrm>
            <a:off x="639545" y="703176"/>
            <a:ext cx="5456455" cy="3179738"/>
          </a:xfrm>
        </p:spPr>
        <p:txBody>
          <a:bodyPr>
            <a:normAutofit/>
          </a:bodyPr>
          <a:lstStyle/>
          <a:p>
            <a:pPr marR="0">
              <a:spcBef>
                <a:spcPts val="0"/>
              </a:spcBef>
              <a:spcAft>
                <a:spcPts val="0"/>
              </a:spcAft>
            </a:pPr>
            <a:r>
              <a:rPr lang="en-US"/>
              <a:t>Marketplace Assisters</a:t>
            </a:r>
            <a:br>
              <a:rPr lang="en-US"/>
            </a:br>
            <a:br>
              <a:rPr lang="en-US"/>
            </a:br>
            <a:r>
              <a:rPr lang="en-US" sz="1800">
                <a:effectLst/>
                <a:latin typeface="Calibri" panose="020F0502020204030204" pitchFamily="34" charset="0"/>
                <a:ea typeface="Calibri" panose="020F0502020204030204" pitchFamily="34" charset="0"/>
              </a:rPr>
              <a:t> </a:t>
            </a:r>
            <a:br>
              <a:rPr lang="en-US" sz="1800">
                <a:effectLst/>
                <a:latin typeface="Calibri" panose="020F0502020204030204" pitchFamily="34" charset="0"/>
                <a:ea typeface="Calibri" panose="020F0502020204030204" pitchFamily="34" charset="0"/>
              </a:rPr>
            </a:br>
            <a:endParaRPr lang="en-US"/>
          </a:p>
        </p:txBody>
      </p:sp>
      <p:sp>
        <p:nvSpPr>
          <p:cNvPr id="3" name="TextBox 2">
            <a:extLst>
              <a:ext uri="{FF2B5EF4-FFF2-40B4-BE49-F238E27FC236}">
                <a16:creationId xmlns:a16="http://schemas.microsoft.com/office/drawing/2014/main" id="{DE5F1CB3-A2A2-4421-A2C9-7B780576E1D6}"/>
              </a:ext>
            </a:extLst>
          </p:cNvPr>
          <p:cNvSpPr txBox="1"/>
          <p:nvPr/>
        </p:nvSpPr>
        <p:spPr>
          <a:xfrm>
            <a:off x="639545" y="2128588"/>
            <a:ext cx="5423025"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latin typeface="+mj-lt"/>
                <a:ea typeface="Times New Roman" panose="02020603050405020304" pitchFamily="18" charset="0"/>
              </a:rPr>
              <a:t>Over 3200 </a:t>
            </a:r>
            <a:r>
              <a:rPr lang="en-US" sz="1800">
                <a:effectLst/>
                <a:latin typeface="+mj-lt"/>
                <a:ea typeface="Times New Roman" panose="02020603050405020304" pitchFamily="18" charset="0"/>
              </a:rPr>
              <a:t>licensed agents have completed training and received certification from the Exchange.</a:t>
            </a:r>
          </a:p>
          <a:p>
            <a:endParaRPr lang="en-US">
              <a:latin typeface="+mj-lt"/>
              <a:ea typeface="Times New Roman" panose="02020603050405020304" pitchFamily="18" charset="0"/>
            </a:endParaRPr>
          </a:p>
          <a:p>
            <a:pPr marL="285750" indent="-285750">
              <a:buFont typeface="Arial" panose="020B0604020202020204" pitchFamily="34" charset="0"/>
              <a:buChar char="•"/>
            </a:pPr>
            <a:r>
              <a:rPr lang="en-US">
                <a:latin typeface="+mj-lt"/>
                <a:ea typeface="Times New Roman" panose="02020603050405020304" pitchFamily="18" charset="0"/>
              </a:rPr>
              <a:t>Over 4100 total navigators, agents, and assisters</a:t>
            </a:r>
            <a:r>
              <a:rPr lang="en-US" sz="1800">
                <a:effectLst/>
                <a:latin typeface="+mj-lt"/>
                <a:ea typeface="Times New Roman" panose="02020603050405020304" pitchFamily="18" charset="0"/>
              </a:rPr>
              <a:t> have completed training</a:t>
            </a:r>
            <a:r>
              <a:rPr lang="en-US">
                <a:latin typeface="+mj-lt"/>
                <a:ea typeface="Times New Roman" panose="02020603050405020304" pitchFamily="18" charset="0"/>
              </a:rPr>
              <a:t> through our learning management system. </a:t>
            </a:r>
            <a:endParaRPr lang="en-US">
              <a:latin typeface="Calibri"/>
            </a:endParaRPr>
          </a:p>
        </p:txBody>
      </p:sp>
    </p:spTree>
    <p:extLst>
      <p:ext uri="{BB962C8B-B14F-4D97-AF65-F5344CB8AC3E}">
        <p14:creationId xmlns:p14="http://schemas.microsoft.com/office/powerpoint/2010/main" val="3493995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0A57-7095-4775-A063-0CBB6B57305F}"/>
              </a:ext>
            </a:extLst>
          </p:cNvPr>
          <p:cNvSpPr>
            <a:spLocks noGrp="1"/>
          </p:cNvSpPr>
          <p:nvPr>
            <p:ph type="title" idx="4294967295"/>
          </p:nvPr>
        </p:nvSpPr>
        <p:spPr>
          <a:xfrm>
            <a:off x="0" y="365125"/>
            <a:ext cx="10515600" cy="1325563"/>
          </a:xfrm>
        </p:spPr>
        <p:txBody>
          <a:bodyPr/>
          <a:lstStyle/>
          <a:p>
            <a:r>
              <a:rPr lang="en-US"/>
              <a:t>Early Indicators for Plan Year 2024</a:t>
            </a:r>
          </a:p>
        </p:txBody>
      </p:sp>
      <p:sp>
        <p:nvSpPr>
          <p:cNvPr id="3" name="Content Placeholder 2">
            <a:extLst>
              <a:ext uri="{FF2B5EF4-FFF2-40B4-BE49-F238E27FC236}">
                <a16:creationId xmlns:a16="http://schemas.microsoft.com/office/drawing/2014/main" id="{4A338768-A72A-4FBC-A879-2E970D5B4B32}"/>
              </a:ext>
            </a:extLst>
          </p:cNvPr>
          <p:cNvSpPr>
            <a:spLocks noGrp="1"/>
          </p:cNvSpPr>
          <p:nvPr>
            <p:ph idx="4294967295"/>
          </p:nvPr>
        </p:nvSpPr>
        <p:spPr>
          <a:xfrm>
            <a:off x="333611" y="1690688"/>
            <a:ext cx="10482262" cy="4351338"/>
          </a:xfrm>
        </p:spPr>
        <p:txBody>
          <a:bodyPr vert="horz" lIns="91440" tIns="45720" rIns="91440" bIns="45720" rtlCol="0" anchor="t">
            <a:normAutofit/>
          </a:bodyPr>
          <a:lstStyle/>
          <a:p>
            <a:pPr marL="0" marR="0" indent="0">
              <a:spcBef>
                <a:spcPts val="0"/>
              </a:spcBef>
              <a:spcAft>
                <a:spcPts val="0"/>
              </a:spcAft>
              <a:buNone/>
            </a:pPr>
            <a:r>
              <a:rPr lang="en-US" sz="1600" b="1">
                <a:latin typeface="+mj-lt"/>
                <a:ea typeface="Calibri" panose="020F0502020204030204" pitchFamily="34" charset="0"/>
              </a:rPr>
              <a:t>Enrollment</a:t>
            </a:r>
            <a:br>
              <a:rPr lang="en-US" sz="1600">
                <a:effectLst/>
                <a:latin typeface="+mj-lt"/>
                <a:ea typeface="Calibri" panose="020F0502020204030204" pitchFamily="34" charset="0"/>
              </a:rPr>
            </a:br>
            <a:endParaRPr lang="en-US" sz="1600">
              <a:effectLst/>
              <a:latin typeface="+mj-lt"/>
              <a:ea typeface="Calibri" panose="020F0502020204030204" pitchFamily="34" charset="0"/>
            </a:endParaRPr>
          </a:p>
          <a:p>
            <a:pPr marL="342900" marR="0" indent="-342900">
              <a:spcBef>
                <a:spcPts val="0"/>
              </a:spcBef>
              <a:spcAft>
                <a:spcPts val="0"/>
              </a:spcAft>
              <a:buFont typeface="+mj-lt"/>
              <a:buAutoNum type="arabicPeriod"/>
            </a:pPr>
            <a:r>
              <a:rPr lang="en-US" sz="1600">
                <a:effectLst/>
                <a:latin typeface="+mj-lt"/>
                <a:ea typeface="Calibri" panose="020F0502020204030204" pitchFamily="34" charset="0"/>
                <a:cs typeface="Arial"/>
              </a:rPr>
              <a:t>Total plan selections: </a:t>
            </a:r>
            <a:r>
              <a:rPr lang="en-US" sz="1600">
                <a:latin typeface="+mj-lt"/>
                <a:ea typeface="Calibri" panose="020F0502020204030204" pitchFamily="34" charset="0"/>
                <a:cs typeface="Arial"/>
              </a:rPr>
              <a:t>371,930</a:t>
            </a:r>
            <a:endParaRPr lang="en-US" sz="1600">
              <a:effectLst/>
              <a:latin typeface="+mj-lt"/>
              <a:ea typeface="Calibri" panose="020F0502020204030204" pitchFamily="34" charset="0"/>
            </a:endParaRPr>
          </a:p>
          <a:p>
            <a:pPr marL="342900" indent="-342900">
              <a:spcBef>
                <a:spcPts val="0"/>
              </a:spcBef>
              <a:buFont typeface="+mj-lt"/>
              <a:buAutoNum type="arabicPeriod"/>
            </a:pPr>
            <a:r>
              <a:rPr lang="en-US" sz="1600">
                <a:effectLst/>
                <a:latin typeface="+mj-lt"/>
                <a:ea typeface="Calibri" panose="020F0502020204030204" pitchFamily="34" charset="0"/>
                <a:cs typeface="Arial"/>
              </a:rPr>
              <a:t>Automatic re-enrollees:</a:t>
            </a:r>
            <a:r>
              <a:rPr lang="en-US" sz="1600">
                <a:latin typeface="+mj-lt"/>
                <a:ea typeface="Calibri" panose="020F0502020204030204" pitchFamily="34" charset="0"/>
                <a:cs typeface="Arial"/>
              </a:rPr>
              <a:t>  311,489</a:t>
            </a:r>
            <a:endParaRPr lang="en-US" sz="1600">
              <a:effectLst/>
              <a:latin typeface="+mj-lt"/>
              <a:ea typeface="Calibri" panose="020F0502020204030204" pitchFamily="34" charset="0"/>
            </a:endParaRPr>
          </a:p>
          <a:p>
            <a:pPr marL="342900" indent="-342900">
              <a:spcBef>
                <a:spcPts val="0"/>
              </a:spcBef>
              <a:buFont typeface="+mj-lt"/>
              <a:buAutoNum type="arabicPeriod"/>
            </a:pPr>
            <a:r>
              <a:rPr lang="en-US" sz="1600">
                <a:latin typeface="+mj-lt"/>
                <a:ea typeface="Calibri" panose="020F0502020204030204" pitchFamily="34" charset="0"/>
                <a:cs typeface="Arial"/>
              </a:rPr>
              <a:t>Total </a:t>
            </a:r>
            <a:r>
              <a:rPr lang="en-US" sz="1600">
                <a:solidFill>
                  <a:schemeClr val="tx2"/>
                </a:solidFill>
                <a:latin typeface="+mj-lt"/>
                <a:ea typeface="Calibri" panose="020F0502020204030204" pitchFamily="34" charset="0"/>
                <a:cs typeface="Arial"/>
              </a:rPr>
              <a:t>re-enrollees: </a:t>
            </a:r>
            <a:r>
              <a:rPr lang="en-US" sz="1600">
                <a:solidFill>
                  <a:schemeClr val="tx2"/>
                </a:solidFill>
                <a:latin typeface="+mj-lt"/>
                <a:cs typeface="Arial"/>
              </a:rPr>
              <a:t> 351,087 </a:t>
            </a:r>
            <a:endParaRPr lang="en-US" sz="1600">
              <a:solidFill>
                <a:schemeClr val="tx2"/>
              </a:solidFill>
              <a:latin typeface="+mj-lt"/>
              <a:ea typeface="Calibri" panose="020F0502020204030204" pitchFamily="34" charset="0"/>
            </a:endParaRPr>
          </a:p>
          <a:p>
            <a:pPr marL="114300" indent="-342900">
              <a:spcBef>
                <a:spcPts val="0"/>
              </a:spcBef>
              <a:buFont typeface="+mj-lt"/>
              <a:buAutoNum type="arabicPeriod"/>
            </a:pPr>
            <a:r>
              <a:rPr lang="en-US" sz="1600">
                <a:effectLst/>
                <a:latin typeface="+mj-lt"/>
                <a:ea typeface="Calibri" panose="020F0502020204030204" pitchFamily="34" charset="0"/>
                <a:cs typeface="Arial"/>
              </a:rPr>
              <a:t>New consumers:</a:t>
            </a:r>
            <a:r>
              <a:rPr lang="en-US" sz="1600">
                <a:latin typeface="+mj-lt"/>
                <a:ea typeface="Calibri" panose="020F0502020204030204" pitchFamily="34" charset="0"/>
                <a:cs typeface="Arial"/>
              </a:rPr>
              <a:t>  20,843</a:t>
            </a:r>
          </a:p>
          <a:p>
            <a:pPr marL="114300" indent="-342900">
              <a:spcBef>
                <a:spcPts val="0"/>
              </a:spcBef>
              <a:buFont typeface="+mj-lt"/>
              <a:buAutoNum type="arabicPeriod"/>
            </a:pPr>
            <a:r>
              <a:rPr lang="en-US" sz="1600">
                <a:effectLst/>
                <a:latin typeface="+mj-lt"/>
                <a:ea typeface="Calibri" panose="020F0502020204030204" pitchFamily="34" charset="0"/>
                <a:cs typeface="Arial"/>
              </a:rPr>
              <a:t>Number consumers eligible for QHP with financial assistance:</a:t>
            </a:r>
            <a:r>
              <a:rPr lang="en-US" sz="1600">
                <a:latin typeface="+mj-lt"/>
                <a:ea typeface="Calibri" panose="020F0502020204030204" pitchFamily="34" charset="0"/>
                <a:cs typeface="Arial"/>
              </a:rPr>
              <a:t>  354,571</a:t>
            </a:r>
            <a:endParaRPr lang="en-US" sz="1600">
              <a:effectLst/>
              <a:latin typeface="+mj-lt"/>
              <a:ea typeface="Calibri" panose="020F0502020204030204" pitchFamily="34" charset="0"/>
            </a:endParaRPr>
          </a:p>
          <a:p>
            <a:pPr marL="114300" indent="-342900">
              <a:spcBef>
                <a:spcPts val="0"/>
              </a:spcBef>
              <a:buFont typeface="+mj-lt"/>
              <a:buAutoNum type="arabicPeriod"/>
            </a:pPr>
            <a:r>
              <a:rPr lang="en-US" sz="1600">
                <a:effectLst/>
                <a:latin typeface="+mj-lt"/>
                <a:ea typeface="Calibri" panose="020F0502020204030204" pitchFamily="34" charset="0"/>
                <a:cs typeface="Arial"/>
              </a:rPr>
              <a:t>Consumers determined eligible for Medicaid/FAMIS: </a:t>
            </a:r>
            <a:r>
              <a:rPr lang="en-US" sz="1600">
                <a:latin typeface="+mj-lt"/>
                <a:ea typeface="Calibri" panose="020F0502020204030204" pitchFamily="34" charset="0"/>
                <a:cs typeface="Arial"/>
              </a:rPr>
              <a:t>21,489</a:t>
            </a:r>
            <a:endParaRPr lang="en-US" sz="1600">
              <a:effectLst/>
              <a:latin typeface="+mj-lt"/>
              <a:ea typeface="Calibri" panose="020F0502020204030204" pitchFamily="34" charset="0"/>
            </a:endParaRPr>
          </a:p>
          <a:p>
            <a:pPr marL="0" indent="0">
              <a:buNone/>
            </a:pPr>
            <a:endParaRPr lang="en-US" sz="1600" i="1">
              <a:latin typeface="+mj-lt"/>
            </a:endParaRPr>
          </a:p>
          <a:p>
            <a:pPr marL="0" marR="0" indent="0">
              <a:spcBef>
                <a:spcPts val="0"/>
              </a:spcBef>
              <a:spcAft>
                <a:spcPts val="0"/>
              </a:spcAft>
              <a:buNone/>
            </a:pPr>
            <a:r>
              <a:rPr lang="en-US" sz="1600" b="1">
                <a:latin typeface="+mj-lt"/>
                <a:ea typeface="Calibri" panose="020F0502020204030204" pitchFamily="34" charset="0"/>
              </a:rPr>
              <a:t>Customer Service</a:t>
            </a:r>
            <a:endParaRPr lang="en-US" sz="1600" b="1">
              <a:effectLst/>
              <a:latin typeface="+mj-lt"/>
              <a:ea typeface="Calibri" panose="020F0502020204030204" pitchFamily="34" charset="0"/>
            </a:endParaRPr>
          </a:p>
          <a:p>
            <a:pPr marL="0" marR="0" indent="0">
              <a:spcBef>
                <a:spcPts val="0"/>
              </a:spcBef>
              <a:spcAft>
                <a:spcPts val="0"/>
              </a:spcAft>
              <a:buNone/>
            </a:pPr>
            <a:r>
              <a:rPr lang="en-US" sz="1600" b="1">
                <a:effectLst/>
                <a:latin typeface="+mj-lt"/>
                <a:ea typeface="Calibri" panose="020F0502020204030204" pitchFamily="34" charset="0"/>
              </a:rPr>
              <a:t>  </a:t>
            </a:r>
            <a:endParaRPr lang="en-US" sz="1600">
              <a:effectLst/>
              <a:latin typeface="+mj-lt"/>
              <a:ea typeface="Calibri" panose="020F0502020204030204" pitchFamily="34" charset="0"/>
            </a:endParaRPr>
          </a:p>
          <a:p>
            <a:pPr marL="114300" indent="-342900">
              <a:spcBef>
                <a:spcPts val="0"/>
              </a:spcBef>
              <a:buFont typeface="+mj-lt"/>
              <a:buAutoNum type="arabicPeriod"/>
            </a:pPr>
            <a:r>
              <a:rPr lang="en-US" sz="1600">
                <a:effectLst/>
                <a:latin typeface="+mj-lt"/>
                <a:ea typeface="Calibri" panose="020F0502020204030204" pitchFamily="34" charset="0"/>
                <a:cs typeface="Arial"/>
              </a:rPr>
              <a:t>Over </a:t>
            </a:r>
            <a:r>
              <a:rPr lang="en-US" sz="1600">
                <a:latin typeface="+mj-lt"/>
                <a:ea typeface="Calibri" panose="020F0502020204030204" pitchFamily="34" charset="0"/>
                <a:cs typeface="Arial"/>
              </a:rPr>
              <a:t>50,000 </a:t>
            </a:r>
            <a:r>
              <a:rPr lang="en-US" sz="1600">
                <a:effectLst/>
                <a:latin typeface="+mj-lt"/>
                <a:ea typeface="Calibri" panose="020F0502020204030204" pitchFamily="34" charset="0"/>
                <a:cs typeface="Arial"/>
              </a:rPr>
              <a:t>calls to call center</a:t>
            </a:r>
            <a:r>
              <a:rPr lang="en-US" sz="1600">
                <a:latin typeface="+mj-lt"/>
                <a:ea typeface="Calibri" panose="020F0502020204030204" pitchFamily="34" charset="0"/>
                <a:cs typeface="Arial"/>
              </a:rPr>
              <a:t> </a:t>
            </a:r>
            <a:endParaRPr lang="en-US" sz="1600">
              <a:effectLst/>
              <a:latin typeface="+mj-lt"/>
              <a:ea typeface="Calibri" panose="020F0502020204030204" pitchFamily="34" charset="0"/>
            </a:endParaRPr>
          </a:p>
          <a:p>
            <a:pPr marL="114300" marR="0" indent="-342900">
              <a:spcBef>
                <a:spcPts val="0"/>
              </a:spcBef>
              <a:spcAft>
                <a:spcPts val="0"/>
              </a:spcAft>
              <a:buFont typeface="+mj-lt"/>
              <a:buAutoNum type="arabicPeriod"/>
            </a:pPr>
            <a:r>
              <a:rPr lang="en-US" sz="1600">
                <a:latin typeface="+mj-lt"/>
                <a:ea typeface="Calibri" panose="020F0502020204030204" pitchFamily="34" charset="0"/>
              </a:rPr>
              <a:t>Average wait time to answer under 20 seconds</a:t>
            </a:r>
          </a:p>
          <a:p>
            <a:pPr marL="114300" indent="-342900">
              <a:spcBef>
                <a:spcPts val="0"/>
              </a:spcBef>
              <a:buFont typeface="+mj-lt"/>
              <a:buAutoNum type="arabicPeriod"/>
            </a:pPr>
            <a:r>
              <a:rPr lang="en-US" sz="1600">
                <a:effectLst/>
                <a:latin typeface="+mj-lt"/>
                <a:ea typeface="Calibri" panose="020F0502020204030204" pitchFamily="34" charset="0"/>
              </a:rPr>
              <a:t>Average wait time- 95% calls answered in under 60 seconds </a:t>
            </a:r>
          </a:p>
          <a:p>
            <a:pPr marL="114300" marR="0" indent="-342900">
              <a:spcBef>
                <a:spcPts val="0"/>
              </a:spcBef>
              <a:spcAft>
                <a:spcPts val="0"/>
              </a:spcAft>
              <a:buFont typeface="+mj-lt"/>
              <a:buAutoNum type="arabicPeriod"/>
            </a:pPr>
            <a:r>
              <a:rPr lang="en-US" sz="1600">
                <a:effectLst/>
                <a:latin typeface="+mj-lt"/>
                <a:ea typeface="Calibri" panose="020F0502020204030204" pitchFamily="34" charset="0"/>
              </a:rPr>
              <a:t>Customer satisfaction score- more than 90% </a:t>
            </a:r>
          </a:p>
          <a:p>
            <a:pPr marL="0" indent="0">
              <a:spcBef>
                <a:spcPts val="0"/>
              </a:spcBef>
              <a:buNone/>
            </a:pPr>
            <a:endParaRPr lang="en-US" sz="1600">
              <a:effectLst/>
              <a:latin typeface="+mj-lt"/>
              <a:ea typeface="Calibri" panose="020F0502020204030204" pitchFamily="34" charset="0"/>
            </a:endParaRPr>
          </a:p>
          <a:p>
            <a:pPr marL="0" indent="0">
              <a:buNone/>
            </a:pPr>
            <a:endParaRPr lang="en-US" sz="1200" i="1"/>
          </a:p>
        </p:txBody>
      </p:sp>
    </p:spTree>
    <p:extLst>
      <p:ext uri="{BB962C8B-B14F-4D97-AF65-F5344CB8AC3E}">
        <p14:creationId xmlns:p14="http://schemas.microsoft.com/office/powerpoint/2010/main" val="4114622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57E3-9CF2-AE77-E0EB-DE73D008E9BB}"/>
              </a:ext>
            </a:extLst>
          </p:cNvPr>
          <p:cNvSpPr>
            <a:spLocks noGrp="1"/>
          </p:cNvSpPr>
          <p:nvPr>
            <p:ph type="title" idx="4294967295"/>
          </p:nvPr>
        </p:nvSpPr>
        <p:spPr>
          <a:xfrm>
            <a:off x="0" y="668338"/>
            <a:ext cx="11360150" cy="831850"/>
          </a:xfrm>
        </p:spPr>
        <p:txBody>
          <a:bodyPr/>
          <a:lstStyle/>
          <a:p>
            <a:r>
              <a:rPr lang="en-US"/>
              <a:t>Website and Media Coverage Report</a:t>
            </a:r>
          </a:p>
        </p:txBody>
      </p:sp>
      <p:sp>
        <p:nvSpPr>
          <p:cNvPr id="3" name="TextBox 2">
            <a:extLst>
              <a:ext uri="{FF2B5EF4-FFF2-40B4-BE49-F238E27FC236}">
                <a16:creationId xmlns:a16="http://schemas.microsoft.com/office/drawing/2014/main" id="{F9D1D154-90D2-79F1-361F-13EF4E8EF7F6}"/>
              </a:ext>
            </a:extLst>
          </p:cNvPr>
          <p:cNvSpPr txBox="1"/>
          <p:nvPr/>
        </p:nvSpPr>
        <p:spPr>
          <a:xfrm>
            <a:off x="557732" y="1594656"/>
            <a:ext cx="4336485" cy="32008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en-US" sz="2000" b="1" kern="0">
                <a:solidFill>
                  <a:srgbClr val="31394D"/>
                </a:solidFill>
                <a:latin typeface="Arial"/>
                <a:ea typeface="Segoe UI"/>
                <a:cs typeface="Segoe UI"/>
                <a:sym typeface="Arial"/>
              </a:rPr>
              <a:t>WEBSITE</a:t>
            </a:r>
            <a:endParaRPr lang="en-US" sz="2000" kern="0">
              <a:solidFill>
                <a:srgbClr val="31394D"/>
              </a:solidFill>
              <a:latin typeface="Arial"/>
              <a:ea typeface="Segoe UI"/>
              <a:cs typeface="Segoe UI"/>
              <a:sym typeface="Arial"/>
            </a:endParaRPr>
          </a:p>
          <a:p>
            <a:pPr marL="304792" indent="-304792" defTabSz="1219170">
              <a:buClr>
                <a:srgbClr val="000000"/>
              </a:buClr>
              <a:buFont typeface="Arial"/>
              <a:buChar char="•"/>
            </a:pPr>
            <a:r>
              <a:rPr lang="en-US" sz="2000" kern="0">
                <a:solidFill>
                  <a:srgbClr val="31394D"/>
                </a:solidFill>
                <a:latin typeface="Arial"/>
                <a:ea typeface="Arial"/>
                <a:cs typeface="Arial"/>
                <a:sym typeface="Arial"/>
              </a:rPr>
              <a:t>398,000 users since November 1</a:t>
            </a:r>
          </a:p>
          <a:p>
            <a:pPr marL="304792" indent="-304792" defTabSz="1219170">
              <a:buClr>
                <a:srgbClr val="000000"/>
              </a:buClr>
              <a:buFont typeface="Arial"/>
              <a:buChar char="•"/>
            </a:pPr>
            <a:r>
              <a:rPr lang="en-US" sz="2000" kern="0">
                <a:solidFill>
                  <a:srgbClr val="31394D"/>
                </a:solidFill>
                <a:latin typeface="Arial"/>
                <a:ea typeface="Arial"/>
                <a:cs typeface="Arial"/>
                <a:sym typeface="Arial"/>
              </a:rPr>
              <a:t>Average browsing time is 14.5 minutes​</a:t>
            </a:r>
          </a:p>
          <a:p>
            <a:pPr marL="304792" indent="-304792" defTabSz="1219170">
              <a:buClr>
                <a:srgbClr val="000000"/>
              </a:buClr>
              <a:buFont typeface="Arial"/>
              <a:buChar char="•"/>
            </a:pPr>
            <a:r>
              <a:rPr lang="en-US" sz="2000" kern="0">
                <a:solidFill>
                  <a:srgbClr val="31394D"/>
                </a:solidFill>
                <a:latin typeface="Arial"/>
                <a:ea typeface="Arial"/>
                <a:cs typeface="Arial"/>
                <a:sym typeface="Arial"/>
              </a:rPr>
              <a:t>Most visits are: </a:t>
            </a:r>
          </a:p>
          <a:p>
            <a:pPr marL="761992" lvl="1" indent="-304792" defTabSz="1219170">
              <a:buClr>
                <a:srgbClr val="000000"/>
              </a:buClr>
              <a:buFont typeface="Arial"/>
              <a:buChar char="•"/>
            </a:pPr>
            <a:r>
              <a:rPr lang="en-US" sz="2000" kern="0">
                <a:solidFill>
                  <a:srgbClr val="31394D"/>
                </a:solidFill>
                <a:latin typeface="Arial"/>
                <a:ea typeface="Arial"/>
                <a:cs typeface="Arial"/>
                <a:sym typeface="Arial"/>
              </a:rPr>
              <a:t>direct to marketplace.virginia.gov,</a:t>
            </a:r>
          </a:p>
          <a:p>
            <a:pPr marL="761992" lvl="1" indent="-304792" defTabSz="1219170">
              <a:buClr>
                <a:srgbClr val="000000"/>
              </a:buClr>
              <a:buFont typeface="Arial"/>
              <a:buChar char="•"/>
            </a:pPr>
            <a:r>
              <a:rPr lang="en-US" sz="2000" kern="0">
                <a:solidFill>
                  <a:srgbClr val="31394D"/>
                </a:solidFill>
                <a:latin typeface="Arial"/>
                <a:ea typeface="Arial"/>
                <a:cs typeface="Arial"/>
                <a:sym typeface="Arial"/>
              </a:rPr>
              <a:t>through paid ads, and</a:t>
            </a:r>
          </a:p>
          <a:p>
            <a:pPr marL="761992" lvl="1" indent="-304792" defTabSz="1219170">
              <a:buClr>
                <a:srgbClr val="000000"/>
              </a:buClr>
              <a:buFont typeface="Arial"/>
              <a:buChar char="•"/>
            </a:pPr>
            <a:r>
              <a:rPr lang="en-US" sz="2000" kern="0">
                <a:solidFill>
                  <a:srgbClr val="31394D"/>
                </a:solidFill>
                <a:latin typeface="Arial"/>
                <a:ea typeface="Arial"/>
                <a:cs typeface="Arial"/>
                <a:sym typeface="Arial"/>
              </a:rPr>
              <a:t>referrals (from other websites who link to ours)</a:t>
            </a:r>
            <a:endParaRPr lang="en-US" sz="2000"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AC1B674C-3FD2-62F9-9A6E-07A307167A31}"/>
              </a:ext>
            </a:extLst>
          </p:cNvPr>
          <p:cNvSpPr txBox="1"/>
          <p:nvPr/>
        </p:nvSpPr>
        <p:spPr>
          <a:xfrm>
            <a:off x="6932494" y="1594656"/>
            <a:ext cx="4427656" cy="41242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lvl="1" defTabSz="1219170">
              <a:buClr>
                <a:srgbClr val="000000"/>
              </a:buClr>
            </a:pPr>
            <a:r>
              <a:rPr lang="en-US" sz="2000" b="1" kern="0">
                <a:solidFill>
                  <a:schemeClr val="accent1">
                    <a:lumMod val="50000"/>
                  </a:schemeClr>
                </a:solidFill>
                <a:latin typeface="Arial"/>
                <a:cs typeface="Arial"/>
                <a:sym typeface="Arial"/>
              </a:rPr>
              <a:t>ADS</a:t>
            </a:r>
          </a:p>
          <a:p>
            <a:pPr marL="380990" indent="-380990" defTabSz="1219170">
              <a:buClr>
                <a:srgbClr val="000000"/>
              </a:buClr>
              <a:buFont typeface="Arial,Sans-Serif"/>
              <a:buChar char="•"/>
            </a:pPr>
            <a:r>
              <a:rPr lang="en-US" sz="2000" kern="0">
                <a:solidFill>
                  <a:schemeClr val="accent1">
                    <a:lumMod val="50000"/>
                  </a:schemeClr>
                </a:solidFill>
                <a:latin typeface="Arial"/>
                <a:cs typeface="Arial"/>
                <a:sym typeface="Arial"/>
              </a:rPr>
              <a:t>There have been more than12 million video ad views in the first month of open enrollment showing strong reach of campaign messaging.</a:t>
            </a:r>
          </a:p>
          <a:p>
            <a:pPr defTabSz="1219170">
              <a:buClr>
                <a:srgbClr val="000000"/>
              </a:buClr>
            </a:pPr>
            <a:endParaRPr lang="en-US" sz="2000" kern="0">
              <a:solidFill>
                <a:schemeClr val="accent1">
                  <a:lumMod val="50000"/>
                </a:schemeClr>
              </a:solidFill>
              <a:latin typeface="Arial"/>
              <a:cs typeface="Arial"/>
              <a:sym typeface="Arial"/>
            </a:endParaRPr>
          </a:p>
          <a:p>
            <a:pPr marL="380990" indent="-380990" defTabSz="1219170">
              <a:buClr>
                <a:srgbClr val="000000"/>
              </a:buClr>
              <a:buFont typeface="Arial,Sans-Serif"/>
              <a:buChar char="•"/>
            </a:pPr>
            <a:r>
              <a:rPr lang="en-US" sz="2000" kern="0">
                <a:solidFill>
                  <a:schemeClr val="accent1">
                    <a:lumMod val="50000"/>
                  </a:schemeClr>
                </a:solidFill>
                <a:latin typeface="Arial"/>
                <a:cs typeface="Arial"/>
                <a:sym typeface="Arial"/>
              </a:rPr>
              <a:t>Google Search ads have been particularly effective – the click through rate is close to double what it was last year (from 5.69% in 2022 up to 10.16% in 2023). </a:t>
            </a:r>
          </a:p>
          <a:p>
            <a:pPr marL="0" lvl="1" defTabSz="1219170">
              <a:buClr>
                <a:srgbClr val="000000"/>
              </a:buClr>
            </a:pPr>
            <a:endParaRPr lang="en-US" sz="2000" b="1" kern="0">
              <a:solidFill>
                <a:srgbClr val="000000"/>
              </a:solidFill>
              <a:latin typeface="Arial"/>
              <a:cs typeface="Arial"/>
              <a:sym typeface="Arial"/>
            </a:endParaRPr>
          </a:p>
        </p:txBody>
      </p:sp>
    </p:spTree>
    <p:extLst>
      <p:ext uri="{BB962C8B-B14F-4D97-AF65-F5344CB8AC3E}">
        <p14:creationId xmlns:p14="http://schemas.microsoft.com/office/powerpoint/2010/main" val="505287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AD5E3-5086-C69F-0F78-DC13497B9206}"/>
              </a:ext>
            </a:extLst>
          </p:cNvPr>
          <p:cNvSpPr>
            <a:spLocks noGrp="1"/>
          </p:cNvSpPr>
          <p:nvPr>
            <p:ph type="title" idx="4294967295"/>
          </p:nvPr>
        </p:nvSpPr>
        <p:spPr>
          <a:xfrm>
            <a:off x="199498" y="1234395"/>
            <a:ext cx="11360150" cy="831850"/>
          </a:xfrm>
        </p:spPr>
        <p:txBody>
          <a:bodyPr>
            <a:normAutofit fontScale="90000"/>
          </a:bodyPr>
          <a:lstStyle/>
          <a:p>
            <a:r>
              <a:rPr lang="en-US"/>
              <a:t>Satellite Media Tour Results</a:t>
            </a:r>
            <a:br>
              <a:rPr lang="en-US"/>
            </a:br>
            <a:br>
              <a:rPr lang="en-US"/>
            </a:br>
            <a:br>
              <a:rPr lang="en-US"/>
            </a:br>
            <a:br>
              <a:rPr lang="en-US"/>
            </a:br>
            <a:endParaRPr lang="en-US"/>
          </a:p>
        </p:txBody>
      </p:sp>
      <p:sp>
        <p:nvSpPr>
          <p:cNvPr id="6" name="TextBox 5">
            <a:extLst>
              <a:ext uri="{FF2B5EF4-FFF2-40B4-BE49-F238E27FC236}">
                <a16:creationId xmlns:a16="http://schemas.microsoft.com/office/drawing/2014/main" id="{B895692C-8817-88C1-4439-98FAA843AE6F}"/>
              </a:ext>
            </a:extLst>
          </p:cNvPr>
          <p:cNvSpPr txBox="1"/>
          <p:nvPr/>
        </p:nvSpPr>
        <p:spPr>
          <a:xfrm>
            <a:off x="622482" y="4535095"/>
            <a:ext cx="10714460" cy="1149097"/>
          </a:xfrm>
          <a:prstGeom prst="rect">
            <a:avLst/>
          </a:prstGeom>
          <a:no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buClr>
                <a:srgbClr val="000000"/>
              </a:buClr>
            </a:pPr>
            <a:r>
              <a:rPr lang="en-US" sz="1600" kern="0">
                <a:solidFill>
                  <a:srgbClr val="1E2F5F"/>
                </a:solidFill>
                <a:latin typeface="+mj-lt"/>
                <a:cs typeface="Arial"/>
                <a:sym typeface="Arial"/>
              </a:rPr>
              <a:t>Virginia's Insurance Marketplace had over 32 million earned media impressions from the Satellite Media Tour. This coverage saturated key markets across the Commonwealth and raised awareness among Virginians about the Marketplace during the Open Enrollment Period in 2023. </a:t>
            </a:r>
            <a:endParaRPr lang="en-US" sz="1600" kern="0">
              <a:solidFill>
                <a:srgbClr val="000000"/>
              </a:solidFill>
              <a:latin typeface="+mj-lt"/>
              <a:cs typeface="Arial"/>
              <a:sym typeface="Arial"/>
            </a:endParaRPr>
          </a:p>
          <a:p>
            <a:pPr defTabSz="1219170">
              <a:buClr>
                <a:srgbClr val="000000"/>
              </a:buClr>
            </a:pPr>
            <a:endParaRPr lang="en-US" sz="1867" kern="0">
              <a:solidFill>
                <a:srgbClr val="000000"/>
              </a:solidFill>
              <a:latin typeface="Arial"/>
              <a:cs typeface="Arial"/>
              <a:sym typeface="Arial"/>
            </a:endParaRPr>
          </a:p>
        </p:txBody>
      </p:sp>
      <p:graphicFrame>
        <p:nvGraphicFramePr>
          <p:cNvPr id="7" name="Table 12">
            <a:extLst>
              <a:ext uri="{FF2B5EF4-FFF2-40B4-BE49-F238E27FC236}">
                <a16:creationId xmlns:a16="http://schemas.microsoft.com/office/drawing/2014/main" id="{41677936-EDE0-4199-8ACE-533F75BC1E5B}"/>
              </a:ext>
            </a:extLst>
          </p:cNvPr>
          <p:cNvGraphicFramePr>
            <a:graphicFrameLocks noGrp="1"/>
          </p:cNvGraphicFramePr>
          <p:nvPr>
            <p:extLst>
              <p:ext uri="{D42A27DB-BD31-4B8C-83A1-F6EECF244321}">
                <p14:modId xmlns:p14="http://schemas.microsoft.com/office/powerpoint/2010/main" val="169338324"/>
              </p:ext>
            </p:extLst>
          </p:nvPr>
        </p:nvGraphicFramePr>
        <p:xfrm>
          <a:off x="539115" y="1707414"/>
          <a:ext cx="10881195" cy="2211567"/>
        </p:xfrm>
        <a:graphic>
          <a:graphicData uri="http://schemas.openxmlformats.org/drawingml/2006/table">
            <a:tbl>
              <a:tblPr firstRow="1" bandRow="1">
                <a:tableStyleId>{5C22544A-7EE6-4342-B048-85BDC9FD1C3A}</a:tableStyleId>
              </a:tblPr>
              <a:tblGrid>
                <a:gridCol w="3627065">
                  <a:extLst>
                    <a:ext uri="{9D8B030D-6E8A-4147-A177-3AD203B41FA5}">
                      <a16:colId xmlns:a16="http://schemas.microsoft.com/office/drawing/2014/main" val="1781294295"/>
                    </a:ext>
                  </a:extLst>
                </a:gridCol>
                <a:gridCol w="3627065">
                  <a:extLst>
                    <a:ext uri="{9D8B030D-6E8A-4147-A177-3AD203B41FA5}">
                      <a16:colId xmlns:a16="http://schemas.microsoft.com/office/drawing/2014/main" val="2477989002"/>
                    </a:ext>
                  </a:extLst>
                </a:gridCol>
                <a:gridCol w="3627065">
                  <a:extLst>
                    <a:ext uri="{9D8B030D-6E8A-4147-A177-3AD203B41FA5}">
                      <a16:colId xmlns:a16="http://schemas.microsoft.com/office/drawing/2014/main" val="4235950215"/>
                    </a:ext>
                  </a:extLst>
                </a:gridCol>
              </a:tblGrid>
              <a:tr h="496049">
                <a:tc>
                  <a:txBody>
                    <a:bodyPr/>
                    <a:lstStyle/>
                    <a:p>
                      <a:pPr algn="ctr"/>
                      <a:r>
                        <a:rPr lang="en-US" b="1">
                          <a:latin typeface="+mj-lt"/>
                        </a:rPr>
                        <a:t>Total Outlets: 67</a:t>
                      </a:r>
                    </a:p>
                  </a:txBody>
                  <a:tcPr anchor="ctr">
                    <a:lnL w="3175" cap="flat" cmpd="sng" algn="ctr">
                      <a:noFill/>
                      <a:prstDash val="solid"/>
                      <a:round/>
                      <a:headEnd type="none" w="med" len="med"/>
                      <a:tailEnd type="none" w="med" len="med"/>
                    </a:lnL>
                    <a:lnR w="3175" cap="flat" cmpd="sng" algn="ctr">
                      <a:solidFill>
                        <a:srgbClr val="1E2F5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6919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latin typeface="+mj-lt"/>
                        </a:rPr>
                        <a:t>Total Airings / Posts: 112</a:t>
                      </a:r>
                    </a:p>
                  </a:txBody>
                  <a:tcPr anchor="ctr">
                    <a:lnL w="3175" cap="flat" cmpd="sng" algn="ctr">
                      <a:solidFill>
                        <a:srgbClr val="1E2F5F"/>
                      </a:solidFill>
                      <a:prstDash val="solid"/>
                      <a:round/>
                      <a:headEnd type="none" w="med" len="med"/>
                      <a:tailEnd type="none" w="med" len="med"/>
                    </a:lnL>
                    <a:lnR w="3175" cap="flat" cmpd="sng" algn="ctr">
                      <a:solidFill>
                        <a:srgbClr val="1E2F5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6919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latin typeface="+mj-lt"/>
                        </a:rPr>
                        <a:t>Total Impressions:  32,165,647</a:t>
                      </a:r>
                    </a:p>
                  </a:txBody>
                  <a:tcPr anchor="ctr">
                    <a:lnL w="3175" cap="flat" cmpd="sng" algn="ctr">
                      <a:solidFill>
                        <a:srgbClr val="1E2F5F"/>
                      </a:solidFill>
                      <a:prstDash val="solid"/>
                      <a:round/>
                      <a:headEnd type="none" w="med" len="med"/>
                      <a:tailEnd type="none" w="med" len="med"/>
                    </a:lnL>
                    <a:lnR w="3175" cap="flat" cmpd="sng" algn="ctr">
                      <a:solidFill>
                        <a:srgbClr val="1E2F5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6919B"/>
                    </a:solidFill>
                  </a:tcPr>
                </a:tc>
                <a:extLst>
                  <a:ext uri="{0D108BD9-81ED-4DB2-BD59-A6C34878D82A}">
                    <a16:rowId xmlns:a16="http://schemas.microsoft.com/office/drawing/2014/main" val="473331687"/>
                  </a:ext>
                </a:extLst>
              </a:tr>
              <a:tr h="496049">
                <a:tc>
                  <a:txBody>
                    <a:bodyPr/>
                    <a:lstStyle/>
                    <a:p>
                      <a:pPr algn="ctr"/>
                      <a:r>
                        <a:rPr lang="en-US" b="0">
                          <a:solidFill>
                            <a:schemeClr val="bg1"/>
                          </a:solidFill>
                          <a:latin typeface="+mj-lt"/>
                        </a:rPr>
                        <a:t>Outlet Type</a:t>
                      </a:r>
                    </a:p>
                  </a:txBody>
                  <a:tcPr anchor="ctr">
                    <a:lnL w="3175" cap="flat" cmpd="sng" algn="ctr">
                      <a:noFill/>
                      <a:prstDash val="solid"/>
                      <a:round/>
                      <a:headEnd type="none" w="med" len="med"/>
                      <a:tailEnd type="none" w="med" len="med"/>
                    </a:lnL>
                    <a:lnR w="3175" cap="flat" cmpd="sng" algn="ctr">
                      <a:solidFill>
                        <a:srgbClr val="1E2F5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2F5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a:solidFill>
                            <a:schemeClr val="bg1"/>
                          </a:solidFill>
                          <a:latin typeface="+mj-lt"/>
                        </a:rPr>
                        <a:t>Airings</a:t>
                      </a:r>
                    </a:p>
                  </a:txBody>
                  <a:tcPr anchor="ctr">
                    <a:lnL w="3175" cap="flat" cmpd="sng" algn="ctr">
                      <a:solidFill>
                        <a:srgbClr val="1E2F5F"/>
                      </a:solidFill>
                      <a:prstDash val="solid"/>
                      <a:round/>
                      <a:headEnd type="none" w="med" len="med"/>
                      <a:tailEnd type="none" w="med" len="med"/>
                    </a:lnL>
                    <a:lnR w="3175" cap="flat" cmpd="sng" algn="ctr">
                      <a:solidFill>
                        <a:srgbClr val="1E2F5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2F5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a:solidFill>
                            <a:schemeClr val="bg1"/>
                          </a:solidFill>
                          <a:latin typeface="+mj-lt"/>
                        </a:rPr>
                        <a:t>Impressions</a:t>
                      </a:r>
                    </a:p>
                  </a:txBody>
                  <a:tcPr anchor="ctr">
                    <a:lnL w="3175" cap="flat" cmpd="sng" algn="ctr">
                      <a:solidFill>
                        <a:srgbClr val="1E2F5F"/>
                      </a:solidFill>
                      <a:prstDash val="solid"/>
                      <a:round/>
                      <a:headEnd type="none" w="med" len="med"/>
                      <a:tailEnd type="none" w="med" len="med"/>
                    </a:lnL>
                    <a:lnR w="3175" cap="flat" cmpd="sng" algn="ctr">
                      <a:solidFill>
                        <a:srgbClr val="1E2F5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2F5F"/>
                    </a:solidFill>
                  </a:tcPr>
                </a:tc>
                <a:extLst>
                  <a:ext uri="{0D108BD9-81ED-4DB2-BD59-A6C34878D82A}">
                    <a16:rowId xmlns:a16="http://schemas.microsoft.com/office/drawing/2014/main" val="2032026721"/>
                  </a:ext>
                </a:extLst>
              </a:tr>
              <a:tr h="403531">
                <a:tc>
                  <a:txBody>
                    <a:bodyPr/>
                    <a:lstStyle/>
                    <a:p>
                      <a:pPr algn="ctr"/>
                      <a:r>
                        <a:rPr lang="en-US" sz="1400">
                          <a:latin typeface="+mj-lt"/>
                        </a:rPr>
                        <a:t>TV Stations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j-lt"/>
                          <a:ea typeface="+mn-ea"/>
                          <a:cs typeface="+mn-cs"/>
                        </a:rPr>
                        <a:t>31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j-lt"/>
                          <a:ea typeface="+mn-ea"/>
                          <a:cs typeface="+mn-cs"/>
                        </a:rPr>
                        <a:t>264,297</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7841755"/>
                  </a:ext>
                </a:extLst>
              </a:tr>
              <a:tr h="4079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j-lt"/>
                          <a:ea typeface="+mn-ea"/>
                          <a:cs typeface="+mn-cs"/>
                        </a:rPr>
                        <a:t>Radio Stations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j-lt"/>
                          <a:ea typeface="+mn-ea"/>
                          <a:cs typeface="+mn-cs"/>
                        </a:rPr>
                        <a:t>86</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j-lt"/>
                          <a:ea typeface="+mn-ea"/>
                          <a:cs typeface="+mn-cs"/>
                        </a:rPr>
                        <a:t>30,682,239</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5209124"/>
                  </a:ext>
                </a:extLst>
              </a:tr>
              <a:tr h="4079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j-lt"/>
                          <a:ea typeface="+mn-ea"/>
                          <a:cs typeface="+mn-cs"/>
                        </a:rPr>
                        <a:t>Internet Sites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j-lt"/>
                          <a:ea typeface="+mn-ea"/>
                          <a:cs typeface="+mn-cs"/>
                        </a:rPr>
                        <a:t>4</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j-lt"/>
                          <a:ea typeface="+mn-ea"/>
                          <a:cs typeface="+mn-cs"/>
                        </a:rPr>
                        <a:t>1,219,111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2182216"/>
                  </a:ext>
                </a:extLst>
              </a:tr>
            </a:tbl>
          </a:graphicData>
        </a:graphic>
      </p:graphicFrame>
      <p:sp>
        <p:nvSpPr>
          <p:cNvPr id="8" name="TextBox 7">
            <a:extLst>
              <a:ext uri="{FF2B5EF4-FFF2-40B4-BE49-F238E27FC236}">
                <a16:creationId xmlns:a16="http://schemas.microsoft.com/office/drawing/2014/main" id="{E431C789-D876-4BE5-9D9B-CC8DFA163FE6}"/>
              </a:ext>
            </a:extLst>
          </p:cNvPr>
          <p:cNvSpPr txBox="1"/>
          <p:nvPr/>
        </p:nvSpPr>
        <p:spPr>
          <a:xfrm>
            <a:off x="539115" y="3984760"/>
            <a:ext cx="6148250" cy="261610"/>
          </a:xfrm>
          <a:prstGeom prst="rect">
            <a:avLst/>
          </a:prstGeom>
          <a:noFill/>
        </p:spPr>
        <p:txBody>
          <a:bodyPr wrap="square">
            <a:spAutoFit/>
          </a:bodyPr>
          <a:lstStyle/>
          <a:p>
            <a:r>
              <a:rPr lang="en-US" sz="1100" i="1">
                <a:solidFill>
                  <a:srgbClr val="002060"/>
                </a:solidFill>
              </a:rPr>
              <a:t>Last Updated December 1, 2023</a:t>
            </a:r>
          </a:p>
        </p:txBody>
      </p:sp>
    </p:spTree>
    <p:extLst>
      <p:ext uri="{BB962C8B-B14F-4D97-AF65-F5344CB8AC3E}">
        <p14:creationId xmlns:p14="http://schemas.microsoft.com/office/powerpoint/2010/main" val="254274005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666F299537C5478FDD76FF680B01A0" ma:contentTypeVersion="21" ma:contentTypeDescription="Create a new document." ma:contentTypeScope="" ma:versionID="31e52fe4c7081486573aae6ddea8f6ab">
  <xsd:schema xmlns:xsd="http://www.w3.org/2001/XMLSchema" xmlns:xs="http://www.w3.org/2001/XMLSchema" xmlns:p="http://schemas.microsoft.com/office/2006/metadata/properties" xmlns:ns2="8216351c-8a7f-4614-85ca-e4dce5cee157" xmlns:ns3="28efc20f-af8b-4779-a1ec-cf2e29050673" targetNamespace="http://schemas.microsoft.com/office/2006/metadata/properties" ma:root="true" ma:fieldsID="0e6000ed78f1242c158e584124d0e845" ns2:_="" ns3:_="">
    <xsd:import namespace="8216351c-8a7f-4614-85ca-e4dce5cee157"/>
    <xsd:import namespace="28efc20f-af8b-4779-a1ec-cf2e29050673"/>
    <xsd:element name="properties">
      <xsd:complexType>
        <xsd:sequence>
          <xsd:element name="documentManagement">
            <xsd:complexType>
              <xsd:all>
                <xsd:element ref="ns2:Category" minOccurs="0"/>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Owner" minOccurs="0"/>
                <xsd:element ref="ns2:NoticeType"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omplete_x003f_"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6351c-8a7f-4614-85ca-e4dce5cee157"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Agents/Brokers"/>
          <xsd:enumeration value="Research/Resources/Legislation"/>
          <xsd:enumeration value="Planning and Timelines"/>
          <xsd:enumeration value="Consultants, Contractors, and RFPs"/>
          <xsd:enumeration value="Navigator Grant"/>
          <xsd:enumeration value="Navigator and CAC Programs – Training and Certification"/>
          <xsd:enumeration value="Declaration of Intent Letter"/>
          <xsd:enumeration value="Blueprint Application"/>
          <xsd:enumeration value="Budget and Management Plan"/>
          <xsd:enumeration value="Advisory Committee"/>
          <xsd:enumeration value="Stakeholder Consultation and Input"/>
          <xsd:enumeration value="Website"/>
          <xsd:enumeration value="Staffing"/>
          <xsd:enumeration value="Telephone Hotline"/>
          <xsd:enumeration value="Federal Platform Agreement"/>
          <xsd:enumeration value="Information Disclosure Agreement"/>
          <xsd:enumeration value="CMS System Accounts Access"/>
          <xsd:enumeration value="Consumer Outreach and Education"/>
          <xsd:enumeration value="User Fee"/>
          <xsd:enumeration value="Policies and Procedures"/>
          <xsd:enumeration value="CMS Guidance"/>
          <xsd:enumeration value="Xchange Archive"/>
          <xsd:enumeration value="SMART Annual Reporting to CMS"/>
          <xsd:enumeration value="Transition to Division/For VIS"/>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Owner" ma:index="15" nillable="true" ma:displayName="Owner" ma:description="The document's owner." ma:format="Dropdown" ma:internalName="Owner">
      <xsd:simpleType>
        <xsd:union memberTypes="dms:Text">
          <xsd:simpleType>
            <xsd:restriction base="dms:Choice">
              <xsd:enumeration value="Susan McCleary"/>
              <xsd:enumeration value="Toni Janoski"/>
              <xsd:enumeration value="Amy Mears"/>
              <xsd:enumeration value="Jennifer Krupp"/>
              <xsd:enumeration value="Holly Mortlock"/>
            </xsd:restriction>
          </xsd:simpleType>
        </xsd:union>
      </xsd:simpleType>
    </xsd:element>
    <xsd:element name="NoticeType" ma:index="16" nillable="true" ma:displayName="NoticeType" ma:default="Simple" ma:format="Dropdown" ma:internalName="NoticeType">
      <xsd:simpleType>
        <xsd:restriction base="dms:Choice">
          <xsd:enumeration value="Simple"/>
          <xsd:enumeration value="Complex"/>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e7e97cc-a963-4fb4-9e14-54d9c475f51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Complete_x003f_" ma:index="23" nillable="true" ma:displayName="Complete?" ma:default="0" ma:internalName="Complete_x003f_">
      <xsd:simpleType>
        <xsd:restriction base="dms:Boolea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efc20f-af8b-4779-a1ec-cf2e2905067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ae82b1f-8b5a-4605-a585-80ec42acdf84}" ma:internalName="TaxCatchAll" ma:showField="CatchAllData" ma:web="28efc20f-af8b-4779-a1ec-cf2e290506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ategory xmlns="8216351c-8a7f-4614-85ca-e4dce5cee157" xsi:nil="true"/>
    <NoticeType xmlns="8216351c-8a7f-4614-85ca-e4dce5cee157">Simple</NoticeType>
    <TaxCatchAll xmlns="28efc20f-af8b-4779-a1ec-cf2e29050673" xsi:nil="true"/>
    <Complete_x003f_ xmlns="8216351c-8a7f-4614-85ca-e4dce5cee157">false</Complete_x003f_>
    <lcf76f155ced4ddcb4097134ff3c332f xmlns="8216351c-8a7f-4614-85ca-e4dce5cee157">
      <Terms xmlns="http://schemas.microsoft.com/office/infopath/2007/PartnerControls"/>
    </lcf76f155ced4ddcb4097134ff3c332f>
    <Owner xmlns="8216351c-8a7f-4614-85ca-e4dce5cee157" xsi:nil="true"/>
  </documentManagement>
</p:properties>
</file>

<file path=customXml/itemProps1.xml><?xml version="1.0" encoding="utf-8"?>
<ds:datastoreItem xmlns:ds="http://schemas.openxmlformats.org/officeDocument/2006/customXml" ds:itemID="{34FD0AE1-B959-4CD9-83B2-00E896870398}">
  <ds:schemaRefs>
    <ds:schemaRef ds:uri="http://schemas.microsoft.com/sharepoint/v3/contenttype/forms"/>
  </ds:schemaRefs>
</ds:datastoreItem>
</file>

<file path=customXml/itemProps2.xml><?xml version="1.0" encoding="utf-8"?>
<ds:datastoreItem xmlns:ds="http://schemas.openxmlformats.org/officeDocument/2006/customXml" ds:itemID="{3E8C7ED2-1055-4DF6-B06C-DF97ADE1F4B4}">
  <ds:schemaRefs>
    <ds:schemaRef ds:uri="28efc20f-af8b-4779-a1ec-cf2e29050673"/>
    <ds:schemaRef ds:uri="8216351c-8a7f-4614-85ca-e4dce5cee1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4AB4E0B-4567-45DD-BEB7-B8A1A8F62BF2}">
  <ds:schemaRefs>
    <ds:schemaRef ds:uri="28efc20f-af8b-4779-a1ec-cf2e29050673"/>
    <ds:schemaRef ds:uri="8216351c-8a7f-4614-85ca-e4dce5cee15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7</Notes>
  <HiddenSlides>0</HiddenSlide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1_Office Theme</vt:lpstr>
      <vt:lpstr>Office Theme</vt:lpstr>
      <vt:lpstr>2_Office Theme</vt:lpstr>
      <vt:lpstr>Virginia Health Benefit Exchange Advisory Committee Meeting  Sabrina Corlette, Chair Ikeita Cantú Hinojosa , Vice Chair</vt:lpstr>
      <vt:lpstr>Meeting Etiquette</vt:lpstr>
      <vt:lpstr>PowerPoint Presentation</vt:lpstr>
      <vt:lpstr>Agenda</vt:lpstr>
      <vt:lpstr>Director’s Update</vt:lpstr>
      <vt:lpstr>Marketplace Assisters    </vt:lpstr>
      <vt:lpstr>Early Indicators for Plan Year 2024</vt:lpstr>
      <vt:lpstr>Website and Media Coverage Report</vt:lpstr>
      <vt:lpstr>Satellite Media Tour Results    </vt:lpstr>
      <vt:lpstr>Top Locations and Keywords</vt:lpstr>
      <vt:lpstr>Satellite Media Tour Key Coverage</vt:lpstr>
      <vt:lpstr>Marketing Campaign Examples</vt:lpstr>
      <vt:lpstr>Broadcast TV Commercials    Young Adult: https://youtu.be/p81c8Yqf1lw   Family: https://youtu.be/o8aaSAspUn4   Losing Medicaid: https://youtu.be/SNyA_HksoKo  </vt:lpstr>
      <vt:lpstr>Advisory Committee Strategic Priorities VAHBE Response Overview</vt:lpstr>
      <vt:lpstr>Subcommittee Report</vt:lpstr>
      <vt:lpstr>PowerPoint Presentation</vt:lpstr>
      <vt:lpstr> Public Comments are accepted on an on-going basis at:   ExchangeDivision@scc.virginia.gov  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Mortlock</dc:creator>
  <cp:revision>2</cp:revision>
  <dcterms:created xsi:type="dcterms:W3CDTF">2023-12-08T19:10:50Z</dcterms:created>
  <dcterms:modified xsi:type="dcterms:W3CDTF">2023-12-12T21:16:01Z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0x0101007B666F299537C5478FDD76FF680B01A0</vt:lpwstr>
  </property>
  <property fmtid="{D5CDD505-2E9C-101B-9397-08002B2CF9AE}" pid="3" name="MediaServiceImageTags">
    <vt:lpwstr/>
  </property>
  <property fmtid="{D5CDD505-2E9C-101B-9397-08002B2CF9AE}" pid="4" name="MSIP_Label_46978d1b-6ed2-4706-b37d-344011273722_Enabled">
    <vt:lpwstr>true</vt:lpwstr>
  </property>
  <property fmtid="{D5CDD505-2E9C-101B-9397-08002B2CF9AE}" pid="5" name="MSIP_Label_46978d1b-6ed2-4706-b37d-344011273722_SetDate">
    <vt:lpwstr>2023-12-12T17:47:35Z</vt:lpwstr>
  </property>
  <property fmtid="{D5CDD505-2E9C-101B-9397-08002B2CF9AE}" pid="6" name="MSIP_Label_46978d1b-6ed2-4706-b37d-344011273722_Method">
    <vt:lpwstr>Privileged</vt:lpwstr>
  </property>
  <property fmtid="{D5CDD505-2E9C-101B-9397-08002B2CF9AE}" pid="7" name="MSIP_Label_46978d1b-6ed2-4706-b37d-344011273722_Name">
    <vt:lpwstr>46978d1b-6ed2-4706-b37d-344011273722</vt:lpwstr>
  </property>
  <property fmtid="{D5CDD505-2E9C-101B-9397-08002B2CF9AE}" pid="8" name="MSIP_Label_46978d1b-6ed2-4706-b37d-344011273722_SiteId">
    <vt:lpwstr>1791a7f1-2629-474f-8283-d4da7899c3be</vt:lpwstr>
  </property>
  <property fmtid="{D5CDD505-2E9C-101B-9397-08002B2CF9AE}" pid="9" name="MSIP_Label_46978d1b-6ed2-4706-b37d-344011273722_ActionId">
    <vt:lpwstr>28c8a415-2429-4e74-9112-f2f73b04019d</vt:lpwstr>
  </property>
  <property fmtid="{D5CDD505-2E9C-101B-9397-08002B2CF9AE}" pid="10" name="MSIP_Label_46978d1b-6ed2-4706-b37d-344011273722_ContentBits">
    <vt:lpwstr>0</vt:lpwstr>
  </property>
</Properties>
</file>